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Hoves" charset="1" panose="02000003020000060003"/>
      <p:regular r:id="rId17"/>
    </p:embeddedFont>
    <p:embeddedFont>
      <p:font typeface="TT Hoves Bold" charset="1" panose="02000003020000060003"/>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Arimo Bold" charset="1" panose="020B07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8.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5248757" y="0"/>
            <a:ext cx="11221859" cy="11221859"/>
          </a:xfrm>
          <a:custGeom>
            <a:avLst/>
            <a:gdLst/>
            <a:ahLst/>
            <a:cxnLst/>
            <a:rect r="r" b="b" t="t" l="l"/>
            <a:pathLst>
              <a:path h="11221859" w="11221859">
                <a:moveTo>
                  <a:pt x="0" y="0"/>
                </a:moveTo>
                <a:lnTo>
                  <a:pt x="11221858" y="0"/>
                </a:lnTo>
                <a:lnTo>
                  <a:pt x="11221858" y="11221859"/>
                </a:lnTo>
                <a:lnTo>
                  <a:pt x="0" y="11221859"/>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6258" y="-450527"/>
            <a:ext cx="19680517" cy="1704491"/>
            <a:chOff x="0" y="0"/>
            <a:chExt cx="5183346" cy="448919"/>
          </a:xfrm>
        </p:grpSpPr>
        <p:sp>
          <p:nvSpPr>
            <p:cNvPr name="Freeform 4" id="4"/>
            <p:cNvSpPr/>
            <p:nvPr/>
          </p:nvSpPr>
          <p:spPr>
            <a:xfrm flipH="false" flipV="false" rot="0">
              <a:off x="0" y="0"/>
              <a:ext cx="5183346" cy="448919"/>
            </a:xfrm>
            <a:custGeom>
              <a:avLst/>
              <a:gdLst/>
              <a:ahLst/>
              <a:cxnLst/>
              <a:rect r="r" b="b" t="t" l="l"/>
              <a:pathLst>
                <a:path h="448919" w="5183346">
                  <a:moveTo>
                    <a:pt x="0" y="0"/>
                  </a:moveTo>
                  <a:lnTo>
                    <a:pt x="5183346" y="0"/>
                  </a:lnTo>
                  <a:lnTo>
                    <a:pt x="5183346" y="448919"/>
                  </a:lnTo>
                  <a:lnTo>
                    <a:pt x="0" y="448919"/>
                  </a:lnTo>
                  <a:close/>
                </a:path>
              </a:pathLst>
            </a:custGeom>
            <a:solidFill>
              <a:srgbClr val="BB99FF"/>
            </a:solidFill>
          </p:spPr>
        </p:sp>
        <p:sp>
          <p:nvSpPr>
            <p:cNvPr name="TextBox 5" id="5"/>
            <p:cNvSpPr txBox="true"/>
            <p:nvPr/>
          </p:nvSpPr>
          <p:spPr>
            <a:xfrm>
              <a:off x="0" y="-57150"/>
              <a:ext cx="5183346" cy="506069"/>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14141979" y="344568"/>
            <a:ext cx="3117321" cy="448311"/>
          </a:xfrm>
          <a:prstGeom prst="rect">
            <a:avLst/>
          </a:prstGeom>
        </p:spPr>
        <p:txBody>
          <a:bodyPr anchor="t" rtlCol="false" tIns="0" lIns="0" bIns="0" rIns="0">
            <a:spAutoFit/>
          </a:bodyPr>
          <a:lstStyle/>
          <a:p>
            <a:pPr algn="r">
              <a:lnSpc>
                <a:spcPts val="3639"/>
              </a:lnSpc>
              <a:spcBef>
                <a:spcPct val="0"/>
              </a:spcBef>
            </a:pPr>
            <a:r>
              <a:rPr lang="en-US" sz="2599">
                <a:solidFill>
                  <a:srgbClr val="EFEFEF"/>
                </a:solidFill>
                <a:latin typeface="TT Hoves"/>
                <a:ea typeface="TT Hoves"/>
                <a:cs typeface="TT Hoves"/>
                <a:sym typeface="TT Hoves"/>
              </a:rPr>
              <a:t>Presentation 2024</a:t>
            </a:r>
          </a:p>
        </p:txBody>
      </p:sp>
      <p:sp>
        <p:nvSpPr>
          <p:cNvPr name="TextBox 7" id="7"/>
          <p:cNvSpPr txBox="true"/>
          <p:nvPr/>
        </p:nvSpPr>
        <p:spPr>
          <a:xfrm rot="0">
            <a:off x="1028700" y="344568"/>
            <a:ext cx="3117321" cy="448311"/>
          </a:xfrm>
          <a:prstGeom prst="rect">
            <a:avLst/>
          </a:prstGeom>
        </p:spPr>
        <p:txBody>
          <a:bodyPr anchor="t" rtlCol="false" tIns="0" lIns="0" bIns="0" rIns="0">
            <a:spAutoFit/>
          </a:bodyPr>
          <a:lstStyle/>
          <a:p>
            <a:pPr algn="just">
              <a:lnSpc>
                <a:spcPts val="3639"/>
              </a:lnSpc>
              <a:spcBef>
                <a:spcPct val="0"/>
              </a:spcBef>
            </a:pPr>
            <a:r>
              <a:rPr lang="en-US" sz="2599">
                <a:solidFill>
                  <a:srgbClr val="EFEFEF"/>
                </a:solidFill>
                <a:latin typeface="TT Hoves"/>
                <a:ea typeface="TT Hoves"/>
                <a:cs typeface="TT Hoves"/>
                <a:sym typeface="TT Hoves"/>
              </a:rPr>
              <a:t>Infosys Springboard</a:t>
            </a:r>
          </a:p>
        </p:txBody>
      </p:sp>
      <p:sp>
        <p:nvSpPr>
          <p:cNvPr name="TextBox 8" id="8"/>
          <p:cNvSpPr txBox="true"/>
          <p:nvPr/>
        </p:nvSpPr>
        <p:spPr>
          <a:xfrm rot="0">
            <a:off x="7311194" y="344568"/>
            <a:ext cx="5019568"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OBJECT RECOGNITION SYSTEM</a:t>
            </a:r>
          </a:p>
        </p:txBody>
      </p:sp>
      <p:sp>
        <p:nvSpPr>
          <p:cNvPr name="TextBox 9" id="9"/>
          <p:cNvSpPr txBox="true"/>
          <p:nvPr/>
        </p:nvSpPr>
        <p:spPr>
          <a:xfrm rot="0">
            <a:off x="5484590" y="344568"/>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10" id="10"/>
          <p:cNvSpPr txBox="true"/>
          <p:nvPr/>
        </p:nvSpPr>
        <p:spPr>
          <a:xfrm rot="0">
            <a:off x="12330761" y="344568"/>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11" id="11"/>
          <p:cNvSpPr txBox="true"/>
          <p:nvPr/>
        </p:nvSpPr>
        <p:spPr>
          <a:xfrm rot="0">
            <a:off x="1133767" y="3009989"/>
            <a:ext cx="8687210" cy="3308722"/>
          </a:xfrm>
          <a:prstGeom prst="rect">
            <a:avLst/>
          </a:prstGeom>
        </p:spPr>
        <p:txBody>
          <a:bodyPr anchor="t" rtlCol="false" tIns="0" lIns="0" bIns="0" rIns="0">
            <a:spAutoFit/>
          </a:bodyPr>
          <a:lstStyle/>
          <a:p>
            <a:pPr algn="l">
              <a:lnSpc>
                <a:spcPts val="8506"/>
              </a:lnSpc>
            </a:pPr>
            <a:r>
              <a:rPr lang="en-US" b="true" sz="9049" spc="-443">
                <a:solidFill>
                  <a:srgbClr val="343434"/>
                </a:solidFill>
                <a:latin typeface="TT Hoves Bold"/>
                <a:ea typeface="TT Hoves Bold"/>
                <a:cs typeface="TT Hoves Bold"/>
                <a:sym typeface="TT Hoves Bold"/>
              </a:rPr>
              <a:t>OBJECT RECOGNITION SYSTEM</a:t>
            </a:r>
          </a:p>
        </p:txBody>
      </p:sp>
      <p:sp>
        <p:nvSpPr>
          <p:cNvPr name="TextBox 12" id="12"/>
          <p:cNvSpPr txBox="true"/>
          <p:nvPr/>
        </p:nvSpPr>
        <p:spPr>
          <a:xfrm rot="0">
            <a:off x="1254693" y="6891224"/>
            <a:ext cx="8459795" cy="578026"/>
          </a:xfrm>
          <a:prstGeom prst="rect">
            <a:avLst/>
          </a:prstGeom>
        </p:spPr>
        <p:txBody>
          <a:bodyPr anchor="t" rtlCol="false" tIns="0" lIns="0" bIns="0" rIns="0">
            <a:spAutoFit/>
          </a:bodyPr>
          <a:lstStyle/>
          <a:p>
            <a:pPr algn="l">
              <a:lnSpc>
                <a:spcPts val="4381"/>
              </a:lnSpc>
            </a:pPr>
            <a:r>
              <a:rPr lang="en-US" sz="4381" spc="-87">
                <a:solidFill>
                  <a:srgbClr val="343434"/>
                </a:solidFill>
                <a:latin typeface="TT Hoves"/>
                <a:ea typeface="TT Hoves"/>
                <a:cs typeface="TT Hoves"/>
                <a:sym typeface="TT Hoves"/>
              </a:rPr>
              <a:t>Presented by </a:t>
            </a:r>
          </a:p>
        </p:txBody>
      </p:sp>
      <p:sp>
        <p:nvSpPr>
          <p:cNvPr name="Freeform 13" id="13"/>
          <p:cNvSpPr/>
          <p:nvPr/>
        </p:nvSpPr>
        <p:spPr>
          <a:xfrm flipH="false" flipV="false" rot="0">
            <a:off x="11884091" y="2295498"/>
            <a:ext cx="5192164" cy="5173752"/>
          </a:xfrm>
          <a:custGeom>
            <a:avLst/>
            <a:gdLst/>
            <a:ahLst/>
            <a:cxnLst/>
            <a:rect r="r" b="b" t="t" l="l"/>
            <a:pathLst>
              <a:path h="5173752" w="5192164">
                <a:moveTo>
                  <a:pt x="0" y="0"/>
                </a:moveTo>
                <a:lnTo>
                  <a:pt x="5192163" y="0"/>
                </a:lnTo>
                <a:lnTo>
                  <a:pt x="5192163" y="5173752"/>
                </a:lnTo>
                <a:lnTo>
                  <a:pt x="0" y="5173752"/>
                </a:lnTo>
                <a:lnTo>
                  <a:pt x="0" y="0"/>
                </a:lnTo>
                <a:close/>
              </a:path>
            </a:pathLst>
          </a:custGeom>
          <a:blipFill>
            <a:blip r:embed="rId4"/>
            <a:stretch>
              <a:fillRect l="0" t="0" r="0" b="0"/>
            </a:stretch>
          </a:blipFill>
        </p:spPr>
      </p:sp>
      <p:sp>
        <p:nvSpPr>
          <p:cNvPr name="TextBox 14" id="14"/>
          <p:cNvSpPr txBox="true"/>
          <p:nvPr/>
        </p:nvSpPr>
        <p:spPr>
          <a:xfrm rot="0">
            <a:off x="1254693" y="7589938"/>
            <a:ext cx="2169244" cy="1480185"/>
          </a:xfrm>
          <a:prstGeom prst="rect">
            <a:avLst/>
          </a:prstGeom>
        </p:spPr>
        <p:txBody>
          <a:bodyPr anchor="t" rtlCol="false" tIns="0" lIns="0" bIns="0" rIns="0">
            <a:spAutoFit/>
          </a:bodyPr>
          <a:lstStyle/>
          <a:p>
            <a:pPr algn="l">
              <a:lnSpc>
                <a:spcPts val="2939"/>
              </a:lnSpc>
            </a:pPr>
            <a:r>
              <a:rPr lang="en-US" sz="2099">
                <a:solidFill>
                  <a:srgbClr val="000000"/>
                </a:solidFill>
                <a:latin typeface="TT Hoves"/>
                <a:ea typeface="TT Hoves"/>
                <a:cs typeface="TT Hoves"/>
                <a:sym typeface="TT Hoves"/>
              </a:rPr>
              <a:t>Anuradha Bhaskar</a:t>
            </a:r>
          </a:p>
          <a:p>
            <a:pPr algn="l">
              <a:lnSpc>
                <a:spcPts val="2939"/>
              </a:lnSpc>
            </a:pPr>
            <a:r>
              <a:rPr lang="en-US" sz="2099">
                <a:solidFill>
                  <a:srgbClr val="000000"/>
                </a:solidFill>
                <a:latin typeface="TT Hoves"/>
                <a:ea typeface="TT Hoves"/>
                <a:cs typeface="TT Hoves"/>
                <a:sym typeface="TT Hoves"/>
              </a:rPr>
              <a:t>Shreya </a:t>
            </a:r>
          </a:p>
          <a:p>
            <a:pPr algn="l">
              <a:lnSpc>
                <a:spcPts val="2939"/>
              </a:lnSpc>
            </a:pPr>
            <a:r>
              <a:rPr lang="en-US" sz="2099">
                <a:solidFill>
                  <a:srgbClr val="000000"/>
                </a:solidFill>
                <a:latin typeface="TT Hoves"/>
                <a:ea typeface="TT Hoves"/>
                <a:cs typeface="TT Hoves"/>
                <a:sym typeface="TT Hoves"/>
              </a:rPr>
              <a:t>KrishnaVardhan</a:t>
            </a:r>
          </a:p>
          <a:p>
            <a:pPr algn="l">
              <a:lnSpc>
                <a:spcPts val="2939"/>
              </a:lnSpc>
              <a:spcBef>
                <a:spcPct val="0"/>
              </a:spcBef>
            </a:pPr>
            <a:r>
              <a:rPr lang="en-US" sz="2099">
                <a:solidFill>
                  <a:srgbClr val="000000"/>
                </a:solidFill>
                <a:latin typeface="TT Hoves"/>
                <a:ea typeface="TT Hoves"/>
                <a:cs typeface="TT Hoves"/>
                <a:sym typeface="TT Hoves"/>
              </a:rPr>
              <a:t>saktivel</a:t>
            </a:r>
          </a:p>
        </p:txBody>
      </p:sp>
      <p:sp>
        <p:nvSpPr>
          <p:cNvPr name="TextBox 15" id="15"/>
          <p:cNvSpPr txBox="true"/>
          <p:nvPr/>
        </p:nvSpPr>
        <p:spPr>
          <a:xfrm rot="0">
            <a:off x="8402148" y="7044264"/>
            <a:ext cx="8459795" cy="578026"/>
          </a:xfrm>
          <a:prstGeom prst="rect">
            <a:avLst/>
          </a:prstGeom>
        </p:spPr>
        <p:txBody>
          <a:bodyPr anchor="t" rtlCol="false" tIns="0" lIns="0" bIns="0" rIns="0">
            <a:spAutoFit/>
          </a:bodyPr>
          <a:lstStyle/>
          <a:p>
            <a:pPr algn="l">
              <a:lnSpc>
                <a:spcPts val="4381"/>
              </a:lnSpc>
            </a:pPr>
            <a:r>
              <a:rPr lang="en-US" sz="4381" spc="-87">
                <a:solidFill>
                  <a:srgbClr val="343434"/>
                </a:solidFill>
                <a:latin typeface="TT Hoves"/>
                <a:ea typeface="TT Hoves"/>
                <a:cs typeface="TT Hoves"/>
                <a:sym typeface="TT Hoves"/>
              </a:rPr>
              <a:t>Guided by</a:t>
            </a:r>
          </a:p>
        </p:txBody>
      </p:sp>
      <p:sp>
        <p:nvSpPr>
          <p:cNvPr name="TextBox 16" id="16"/>
          <p:cNvSpPr txBox="true"/>
          <p:nvPr/>
        </p:nvSpPr>
        <p:spPr>
          <a:xfrm rot="0">
            <a:off x="8402148" y="7742977"/>
            <a:ext cx="5060007" cy="36576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TT Hoves"/>
                <a:ea typeface="TT Hoves"/>
                <a:cs typeface="TT Hoves"/>
                <a:sym typeface="TT Hoves"/>
              </a:rPr>
              <a:t>Anil Shaw - Infosys springboard member </a:t>
            </a:r>
          </a:p>
        </p:txBody>
      </p:sp>
      <p:sp>
        <p:nvSpPr>
          <p:cNvPr name="Freeform 17" id="17"/>
          <p:cNvSpPr/>
          <p:nvPr/>
        </p:nvSpPr>
        <p:spPr>
          <a:xfrm flipH="false" flipV="false" rot="0">
            <a:off x="13737022" y="2960223"/>
            <a:ext cx="11221859" cy="11221859"/>
          </a:xfrm>
          <a:custGeom>
            <a:avLst/>
            <a:gdLst/>
            <a:ahLst/>
            <a:cxnLst/>
            <a:rect r="r" b="b" t="t" l="l"/>
            <a:pathLst>
              <a:path h="11221859" w="11221859">
                <a:moveTo>
                  <a:pt x="0" y="0"/>
                </a:moveTo>
                <a:lnTo>
                  <a:pt x="11221859" y="0"/>
                </a:lnTo>
                <a:lnTo>
                  <a:pt x="11221859" y="11221858"/>
                </a:lnTo>
                <a:lnTo>
                  <a:pt x="0" y="11221858"/>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627583" y="8163194"/>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grpSp>
        <p:nvGrpSpPr>
          <p:cNvPr name="Group 3" id="3"/>
          <p:cNvGrpSpPr/>
          <p:nvPr/>
        </p:nvGrpSpPr>
        <p:grpSpPr>
          <a:xfrm rot="0">
            <a:off x="884590" y="3536117"/>
            <a:ext cx="4693446" cy="5146373"/>
            <a:chOff x="0" y="0"/>
            <a:chExt cx="1236134" cy="1355423"/>
          </a:xfrm>
        </p:grpSpPr>
        <p:sp>
          <p:nvSpPr>
            <p:cNvPr name="Freeform 4" id="4"/>
            <p:cNvSpPr/>
            <p:nvPr/>
          </p:nvSpPr>
          <p:spPr>
            <a:xfrm flipH="false" flipV="false" rot="0">
              <a:off x="0" y="0"/>
              <a:ext cx="1236134" cy="1355423"/>
            </a:xfrm>
            <a:custGeom>
              <a:avLst/>
              <a:gdLst/>
              <a:ahLst/>
              <a:cxnLst/>
              <a:rect r="r" b="b" t="t" l="l"/>
              <a:pathLst>
                <a:path h="1355423" w="1236134">
                  <a:moveTo>
                    <a:pt x="84125" y="0"/>
                  </a:moveTo>
                  <a:lnTo>
                    <a:pt x="1152008" y="0"/>
                  </a:lnTo>
                  <a:cubicBezTo>
                    <a:pt x="1174320" y="0"/>
                    <a:pt x="1195718" y="8863"/>
                    <a:pt x="1211494" y="24640"/>
                  </a:cubicBezTo>
                  <a:cubicBezTo>
                    <a:pt x="1227271" y="40416"/>
                    <a:pt x="1236134" y="61814"/>
                    <a:pt x="1236134" y="84125"/>
                  </a:cubicBezTo>
                  <a:lnTo>
                    <a:pt x="1236134" y="1271298"/>
                  </a:lnTo>
                  <a:cubicBezTo>
                    <a:pt x="1236134" y="1293609"/>
                    <a:pt x="1227271" y="1315007"/>
                    <a:pt x="1211494" y="1330783"/>
                  </a:cubicBezTo>
                  <a:cubicBezTo>
                    <a:pt x="1195718" y="1346560"/>
                    <a:pt x="1174320" y="1355423"/>
                    <a:pt x="1152008" y="1355423"/>
                  </a:cubicBezTo>
                  <a:lnTo>
                    <a:pt x="84125" y="1355423"/>
                  </a:lnTo>
                  <a:cubicBezTo>
                    <a:pt x="61814" y="1355423"/>
                    <a:pt x="40416" y="1346560"/>
                    <a:pt x="24640" y="1330783"/>
                  </a:cubicBezTo>
                  <a:cubicBezTo>
                    <a:pt x="8863" y="1315007"/>
                    <a:pt x="0" y="1293609"/>
                    <a:pt x="0" y="1271298"/>
                  </a:cubicBezTo>
                  <a:lnTo>
                    <a:pt x="0" y="84125"/>
                  </a:lnTo>
                  <a:cubicBezTo>
                    <a:pt x="0" y="61814"/>
                    <a:pt x="8863" y="40416"/>
                    <a:pt x="24640" y="24640"/>
                  </a:cubicBezTo>
                  <a:cubicBezTo>
                    <a:pt x="40416" y="8863"/>
                    <a:pt x="61814" y="0"/>
                    <a:pt x="84125" y="0"/>
                  </a:cubicBezTo>
                  <a:close/>
                </a:path>
              </a:pathLst>
            </a:custGeom>
            <a:solidFill>
              <a:srgbClr val="B18AFF"/>
            </a:solidFill>
          </p:spPr>
        </p:sp>
        <p:sp>
          <p:nvSpPr>
            <p:cNvPr name="TextBox 5" id="5"/>
            <p:cNvSpPr txBox="true"/>
            <p:nvPr/>
          </p:nvSpPr>
          <p:spPr>
            <a:xfrm>
              <a:off x="0" y="-47625"/>
              <a:ext cx="1236134" cy="1403048"/>
            </a:xfrm>
            <a:prstGeom prst="rect">
              <a:avLst/>
            </a:prstGeom>
          </p:spPr>
          <p:txBody>
            <a:bodyPr anchor="ctr" rtlCol="false" tIns="50800" lIns="50800" bIns="50800" rIns="50800"/>
            <a:lstStyle/>
            <a:p>
              <a:pPr algn="ctr">
                <a:lnSpc>
                  <a:spcPts val="2939"/>
                </a:lnSpc>
              </a:pPr>
            </a:p>
          </p:txBody>
        </p:sp>
      </p:grpSp>
      <p:sp>
        <p:nvSpPr>
          <p:cNvPr name="Freeform 6" id="6"/>
          <p:cNvSpPr/>
          <p:nvPr/>
        </p:nvSpPr>
        <p:spPr>
          <a:xfrm flipH="false" flipV="false" rot="0">
            <a:off x="10822479" y="2231933"/>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706071" y="3501536"/>
            <a:ext cx="4772362" cy="5180954"/>
            <a:chOff x="0" y="0"/>
            <a:chExt cx="1256918" cy="1364531"/>
          </a:xfrm>
        </p:grpSpPr>
        <p:sp>
          <p:nvSpPr>
            <p:cNvPr name="Freeform 8" id="8"/>
            <p:cNvSpPr/>
            <p:nvPr/>
          </p:nvSpPr>
          <p:spPr>
            <a:xfrm flipH="false" flipV="false" rot="0">
              <a:off x="0" y="0"/>
              <a:ext cx="1256918" cy="1364531"/>
            </a:xfrm>
            <a:custGeom>
              <a:avLst/>
              <a:gdLst/>
              <a:ahLst/>
              <a:cxnLst/>
              <a:rect r="r" b="b" t="t" l="l"/>
              <a:pathLst>
                <a:path h="1364531" w="1256918">
                  <a:moveTo>
                    <a:pt x="82734" y="0"/>
                  </a:moveTo>
                  <a:lnTo>
                    <a:pt x="1174184" y="0"/>
                  </a:lnTo>
                  <a:cubicBezTo>
                    <a:pt x="1219877" y="0"/>
                    <a:pt x="1256918" y="37041"/>
                    <a:pt x="1256918" y="82734"/>
                  </a:cubicBezTo>
                  <a:lnTo>
                    <a:pt x="1256918" y="1281797"/>
                  </a:lnTo>
                  <a:cubicBezTo>
                    <a:pt x="1256918" y="1303739"/>
                    <a:pt x="1248202" y="1324783"/>
                    <a:pt x="1232686" y="1340299"/>
                  </a:cubicBezTo>
                  <a:cubicBezTo>
                    <a:pt x="1217170" y="1355814"/>
                    <a:pt x="1196127" y="1364531"/>
                    <a:pt x="1174184" y="1364531"/>
                  </a:cubicBezTo>
                  <a:lnTo>
                    <a:pt x="82734" y="1364531"/>
                  </a:lnTo>
                  <a:cubicBezTo>
                    <a:pt x="60792" y="1364531"/>
                    <a:pt x="39748" y="1355814"/>
                    <a:pt x="24232" y="1340299"/>
                  </a:cubicBezTo>
                  <a:cubicBezTo>
                    <a:pt x="8717" y="1324783"/>
                    <a:pt x="0" y="1303739"/>
                    <a:pt x="0" y="1281797"/>
                  </a:cubicBezTo>
                  <a:lnTo>
                    <a:pt x="0" y="82734"/>
                  </a:lnTo>
                  <a:cubicBezTo>
                    <a:pt x="0" y="37041"/>
                    <a:pt x="37041" y="0"/>
                    <a:pt x="82734" y="0"/>
                  </a:cubicBezTo>
                  <a:close/>
                </a:path>
              </a:pathLst>
            </a:custGeom>
            <a:solidFill>
              <a:srgbClr val="B18AFF"/>
            </a:solidFill>
          </p:spPr>
        </p:sp>
        <p:sp>
          <p:nvSpPr>
            <p:cNvPr name="TextBox 9" id="9"/>
            <p:cNvSpPr txBox="true"/>
            <p:nvPr/>
          </p:nvSpPr>
          <p:spPr>
            <a:xfrm>
              <a:off x="0" y="-47625"/>
              <a:ext cx="1256918" cy="1412156"/>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12606469" y="3501536"/>
            <a:ext cx="4796941" cy="5180954"/>
            <a:chOff x="0" y="0"/>
            <a:chExt cx="1263392" cy="1364531"/>
          </a:xfrm>
        </p:grpSpPr>
        <p:sp>
          <p:nvSpPr>
            <p:cNvPr name="Freeform 11" id="11"/>
            <p:cNvSpPr/>
            <p:nvPr/>
          </p:nvSpPr>
          <p:spPr>
            <a:xfrm flipH="false" flipV="false" rot="0">
              <a:off x="0" y="0"/>
              <a:ext cx="1263392" cy="1364531"/>
            </a:xfrm>
            <a:custGeom>
              <a:avLst/>
              <a:gdLst/>
              <a:ahLst/>
              <a:cxnLst/>
              <a:rect r="r" b="b" t="t" l="l"/>
              <a:pathLst>
                <a:path h="1364531" w="1263392">
                  <a:moveTo>
                    <a:pt x="82310" y="0"/>
                  </a:moveTo>
                  <a:lnTo>
                    <a:pt x="1181081" y="0"/>
                  </a:lnTo>
                  <a:cubicBezTo>
                    <a:pt x="1226540" y="0"/>
                    <a:pt x="1263392" y="36852"/>
                    <a:pt x="1263392" y="82310"/>
                  </a:cubicBezTo>
                  <a:lnTo>
                    <a:pt x="1263392" y="1282221"/>
                  </a:lnTo>
                  <a:cubicBezTo>
                    <a:pt x="1263392" y="1327679"/>
                    <a:pt x="1226540" y="1364531"/>
                    <a:pt x="1181081" y="1364531"/>
                  </a:cubicBezTo>
                  <a:lnTo>
                    <a:pt x="82310" y="1364531"/>
                  </a:lnTo>
                  <a:cubicBezTo>
                    <a:pt x="36852" y="1364531"/>
                    <a:pt x="0" y="1327679"/>
                    <a:pt x="0" y="1282221"/>
                  </a:cubicBezTo>
                  <a:lnTo>
                    <a:pt x="0" y="82310"/>
                  </a:lnTo>
                  <a:cubicBezTo>
                    <a:pt x="0" y="36852"/>
                    <a:pt x="36852" y="0"/>
                    <a:pt x="82310" y="0"/>
                  </a:cubicBezTo>
                  <a:close/>
                </a:path>
              </a:pathLst>
            </a:custGeom>
            <a:solidFill>
              <a:srgbClr val="B18AFF"/>
            </a:solidFill>
          </p:spPr>
        </p:sp>
        <p:sp>
          <p:nvSpPr>
            <p:cNvPr name="TextBox 12" id="12"/>
            <p:cNvSpPr txBox="true"/>
            <p:nvPr/>
          </p:nvSpPr>
          <p:spPr>
            <a:xfrm>
              <a:off x="0" y="-47625"/>
              <a:ext cx="1263392" cy="1412156"/>
            </a:xfrm>
            <a:prstGeom prst="rect">
              <a:avLst/>
            </a:prstGeom>
          </p:spPr>
          <p:txBody>
            <a:bodyPr anchor="ctr" rtlCol="false" tIns="50800" lIns="50800" bIns="50800" rIns="50800"/>
            <a:lstStyle/>
            <a:p>
              <a:pPr algn="ctr">
                <a:lnSpc>
                  <a:spcPts val="2939"/>
                </a:lnSpc>
              </a:pPr>
            </a:p>
          </p:txBody>
        </p:sp>
      </p:grpSp>
      <p:sp>
        <p:nvSpPr>
          <p:cNvPr name="TextBox 13" id="13"/>
          <p:cNvSpPr txBox="true"/>
          <p:nvPr/>
        </p:nvSpPr>
        <p:spPr>
          <a:xfrm rot="0">
            <a:off x="1462832" y="2479171"/>
            <a:ext cx="3536962" cy="8343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Public Sans Bold"/>
                <a:ea typeface="Public Sans Bold"/>
                <a:cs typeface="Public Sans Bold"/>
                <a:sym typeface="Public Sans Bold"/>
              </a:rPr>
              <a:t>Enhanced Model Performance</a:t>
            </a:r>
          </a:p>
        </p:txBody>
      </p:sp>
      <p:sp>
        <p:nvSpPr>
          <p:cNvPr name="TextBox 14" id="14"/>
          <p:cNvSpPr txBox="true"/>
          <p:nvPr/>
        </p:nvSpPr>
        <p:spPr>
          <a:xfrm rot="0">
            <a:off x="1047228" y="3912666"/>
            <a:ext cx="3815847" cy="3937679"/>
          </a:xfrm>
          <a:prstGeom prst="rect">
            <a:avLst/>
          </a:prstGeom>
        </p:spPr>
        <p:txBody>
          <a:bodyPr anchor="t" rtlCol="false" tIns="0" lIns="0" bIns="0" rIns="0">
            <a:spAutoFit/>
          </a:bodyPr>
          <a:lstStyle/>
          <a:p>
            <a:pPr algn="l" marL="533982" indent="-266991" lvl="1">
              <a:lnSpc>
                <a:spcPts val="3462"/>
              </a:lnSpc>
              <a:buFont typeface="Arial"/>
              <a:buChar char="•"/>
            </a:pPr>
            <a:r>
              <a:rPr lang="en-US" sz="2473">
                <a:solidFill>
                  <a:srgbClr val="FCFCFC"/>
                </a:solidFill>
                <a:latin typeface="Public Sans"/>
                <a:ea typeface="Public Sans"/>
                <a:cs typeface="Public Sans"/>
                <a:sym typeface="Public Sans"/>
              </a:rPr>
              <a:t>Adopting newer YOLO versions for higher accuracy and faster detection.</a:t>
            </a:r>
          </a:p>
          <a:p>
            <a:pPr algn="l" marL="533982" indent="-266991" lvl="1">
              <a:lnSpc>
                <a:spcPts val="3462"/>
              </a:lnSpc>
              <a:buFont typeface="Arial"/>
              <a:buChar char="•"/>
            </a:pPr>
            <a:r>
              <a:rPr lang="en-US" sz="2473">
                <a:solidFill>
                  <a:srgbClr val="FCFCFC"/>
                </a:solidFill>
                <a:latin typeface="Public Sans"/>
                <a:ea typeface="Public Sans"/>
                <a:cs typeface="Public Sans"/>
                <a:sym typeface="Public Sans"/>
              </a:rPr>
              <a:t>Fine-tuning on custom datasets for specialized domains like healthcare or industrial automation.</a:t>
            </a:r>
          </a:p>
        </p:txBody>
      </p:sp>
      <p:sp>
        <p:nvSpPr>
          <p:cNvPr name="TextBox 15" id="15"/>
          <p:cNvSpPr txBox="true"/>
          <p:nvPr/>
        </p:nvSpPr>
        <p:spPr>
          <a:xfrm rot="0">
            <a:off x="6069141" y="591366"/>
            <a:ext cx="5914889" cy="960393"/>
          </a:xfrm>
          <a:prstGeom prst="rect">
            <a:avLst/>
          </a:prstGeom>
        </p:spPr>
        <p:txBody>
          <a:bodyPr anchor="t" rtlCol="false" tIns="0" lIns="0" bIns="0" rIns="0">
            <a:spAutoFit/>
          </a:bodyPr>
          <a:lstStyle/>
          <a:p>
            <a:pPr algn="just">
              <a:lnSpc>
                <a:spcPts val="7242"/>
              </a:lnSpc>
            </a:pPr>
            <a:r>
              <a:rPr lang="en-US" b="true" sz="6897" spc="-337">
                <a:solidFill>
                  <a:srgbClr val="343434"/>
                </a:solidFill>
                <a:latin typeface="TT Hoves Bold"/>
                <a:ea typeface="TT Hoves Bold"/>
                <a:cs typeface="TT Hoves Bold"/>
                <a:sym typeface="TT Hoves Bold"/>
              </a:rPr>
              <a:t>Future Scope</a:t>
            </a:r>
          </a:p>
        </p:txBody>
      </p:sp>
      <p:sp>
        <p:nvSpPr>
          <p:cNvPr name="Freeform 16" id="16"/>
          <p:cNvSpPr/>
          <p:nvPr/>
        </p:nvSpPr>
        <p:spPr>
          <a:xfrm flipH="false" flipV="false" rot="0">
            <a:off x="-3518212" y="-5264800"/>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2901125" y="-6723775"/>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7283557" y="2479171"/>
            <a:ext cx="3538921" cy="8343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Public Sans Bold"/>
                <a:ea typeface="Public Sans Bold"/>
                <a:cs typeface="Public Sans Bold"/>
                <a:sym typeface="Public Sans Bold"/>
              </a:rPr>
              <a:t>Integration with Emerging Technologies</a:t>
            </a:r>
          </a:p>
        </p:txBody>
      </p:sp>
      <p:sp>
        <p:nvSpPr>
          <p:cNvPr name="TextBox 19" id="19"/>
          <p:cNvSpPr txBox="true"/>
          <p:nvPr/>
        </p:nvSpPr>
        <p:spPr>
          <a:xfrm rot="0">
            <a:off x="6823753" y="3793143"/>
            <a:ext cx="3998726" cy="418719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FCFCFC"/>
                </a:solidFill>
                <a:latin typeface="Public Sans"/>
                <a:ea typeface="Public Sans"/>
                <a:cs typeface="Public Sans"/>
                <a:sym typeface="Public Sans"/>
              </a:rPr>
              <a:t>Combining YOLOv5 with AI for predictive analytics and decision-making.</a:t>
            </a:r>
          </a:p>
          <a:p>
            <a:pPr algn="l" marL="518157" indent="-259078" lvl="1">
              <a:lnSpc>
                <a:spcPts val="3359"/>
              </a:lnSpc>
              <a:buFont typeface="Arial"/>
              <a:buChar char="•"/>
            </a:pPr>
            <a:r>
              <a:rPr lang="en-US" sz="2399">
                <a:solidFill>
                  <a:srgbClr val="FCFCFC"/>
                </a:solidFill>
                <a:latin typeface="Public Sans"/>
                <a:ea typeface="Public Sans"/>
                <a:cs typeface="Public Sans"/>
                <a:sym typeface="Public Sans"/>
              </a:rPr>
              <a:t>Using blockchain for secure, transparent detection logs.</a:t>
            </a:r>
          </a:p>
          <a:p>
            <a:pPr algn="l" marL="518157" indent="-259078" lvl="1">
              <a:lnSpc>
                <a:spcPts val="3359"/>
              </a:lnSpc>
              <a:buFont typeface="Arial"/>
              <a:buChar char="•"/>
            </a:pPr>
            <a:r>
              <a:rPr lang="en-US" sz="2399">
                <a:solidFill>
                  <a:srgbClr val="FCFCFC"/>
                </a:solidFill>
                <a:latin typeface="Public Sans"/>
                <a:ea typeface="Public Sans"/>
                <a:cs typeface="Public Sans"/>
                <a:sym typeface="Public Sans"/>
              </a:rPr>
              <a:t>Integrating with IoT for smart surveillance and automation.</a:t>
            </a:r>
          </a:p>
        </p:txBody>
      </p:sp>
      <p:sp>
        <p:nvSpPr>
          <p:cNvPr name="TextBox 20" id="20"/>
          <p:cNvSpPr txBox="true"/>
          <p:nvPr/>
        </p:nvSpPr>
        <p:spPr>
          <a:xfrm rot="0">
            <a:off x="12754839" y="3912666"/>
            <a:ext cx="4322871" cy="4606290"/>
          </a:xfrm>
          <a:prstGeom prst="rect">
            <a:avLst/>
          </a:prstGeom>
        </p:spPr>
        <p:txBody>
          <a:bodyPr anchor="t" rtlCol="false" tIns="0" lIns="0" bIns="0" rIns="0">
            <a:spAutoFit/>
          </a:bodyPr>
          <a:lstStyle/>
          <a:p>
            <a:pPr algn="l" marL="518158" indent="-259079" lvl="1">
              <a:lnSpc>
                <a:spcPts val="3359"/>
              </a:lnSpc>
              <a:buFont typeface="Arial"/>
              <a:buChar char="•"/>
            </a:pPr>
            <a:r>
              <a:rPr lang="en-US" sz="2399">
                <a:solidFill>
                  <a:srgbClr val="FCFCFC"/>
                </a:solidFill>
                <a:latin typeface="Public Sans"/>
                <a:ea typeface="Public Sans"/>
                <a:cs typeface="Public Sans"/>
                <a:sym typeface="Public Sans"/>
              </a:rPr>
              <a:t>Deploying in autonomous vehicles for safer navigation.</a:t>
            </a:r>
          </a:p>
          <a:p>
            <a:pPr algn="l" marL="518158" indent="-259079" lvl="1">
              <a:lnSpc>
                <a:spcPts val="3359"/>
              </a:lnSpc>
              <a:buFont typeface="Arial"/>
              <a:buChar char="•"/>
            </a:pPr>
            <a:r>
              <a:rPr lang="en-US" sz="2399">
                <a:solidFill>
                  <a:srgbClr val="FCFCFC"/>
                </a:solidFill>
                <a:latin typeface="Public Sans"/>
                <a:ea typeface="Public Sans"/>
                <a:cs typeface="Public Sans"/>
                <a:sym typeface="Public Sans"/>
              </a:rPr>
              <a:t>Expanding into medical diagnostics for automated X-ray and MRI analysis.</a:t>
            </a:r>
          </a:p>
          <a:p>
            <a:pPr algn="l" marL="518158" indent="-259079" lvl="1">
              <a:lnSpc>
                <a:spcPts val="3359"/>
              </a:lnSpc>
              <a:buFont typeface="Arial"/>
              <a:buChar char="•"/>
            </a:pPr>
            <a:r>
              <a:rPr lang="en-US" sz="2399">
                <a:solidFill>
                  <a:srgbClr val="FCFCFC"/>
                </a:solidFill>
                <a:latin typeface="Public Sans"/>
                <a:ea typeface="Public Sans"/>
                <a:cs typeface="Public Sans"/>
                <a:sym typeface="Public Sans"/>
              </a:rPr>
              <a:t>Revolutionizing retail and inventory management with automated object detection.</a:t>
            </a:r>
          </a:p>
          <a:p>
            <a:pPr algn="l">
              <a:lnSpc>
                <a:spcPts val="3359"/>
              </a:lnSpc>
            </a:pPr>
          </a:p>
        </p:txBody>
      </p:sp>
      <p:sp>
        <p:nvSpPr>
          <p:cNvPr name="TextBox 21" id="21"/>
          <p:cNvSpPr txBox="true"/>
          <p:nvPr/>
        </p:nvSpPr>
        <p:spPr>
          <a:xfrm rot="0">
            <a:off x="13146814" y="2688721"/>
            <a:ext cx="3538921"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Public Sans Bold"/>
                <a:ea typeface="Public Sans Bold"/>
                <a:cs typeface="Public Sans Bold"/>
                <a:sym typeface="Public Sans Bold"/>
              </a:rPr>
              <a:t>Broader Applications</a:t>
            </a:r>
          </a:p>
        </p:txBody>
      </p:sp>
      <p:sp>
        <p:nvSpPr>
          <p:cNvPr name="Freeform 22" id="22"/>
          <p:cNvSpPr/>
          <p:nvPr/>
        </p:nvSpPr>
        <p:spPr>
          <a:xfrm flipH="false" flipV="false" rot="0">
            <a:off x="11984030" y="505641"/>
            <a:ext cx="1680745" cy="1355439"/>
          </a:xfrm>
          <a:custGeom>
            <a:avLst/>
            <a:gdLst/>
            <a:ahLst/>
            <a:cxnLst/>
            <a:rect r="r" b="b" t="t" l="l"/>
            <a:pathLst>
              <a:path h="1355439" w="1680745">
                <a:moveTo>
                  <a:pt x="0" y="0"/>
                </a:moveTo>
                <a:lnTo>
                  <a:pt x="1680745" y="0"/>
                </a:lnTo>
                <a:lnTo>
                  <a:pt x="1680745" y="1355439"/>
                </a:lnTo>
                <a:lnTo>
                  <a:pt x="0" y="1355439"/>
                </a:lnTo>
                <a:lnTo>
                  <a:pt x="0" y="0"/>
                </a:lnTo>
                <a:close/>
              </a:path>
            </a:pathLst>
          </a:custGeom>
          <a:blipFill>
            <a:blip r:embed="rId5"/>
            <a:stretch>
              <a:fillRect l="0" t="0" r="0" b="0"/>
            </a:stretch>
          </a:blipFill>
        </p:spPr>
      </p:sp>
      <p:sp>
        <p:nvSpPr>
          <p:cNvPr name="Freeform 23" id="2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3430063" y="1936909"/>
            <a:ext cx="11221859" cy="11221859"/>
          </a:xfrm>
          <a:custGeom>
            <a:avLst/>
            <a:gdLst/>
            <a:ahLst/>
            <a:cxnLst/>
            <a:rect r="r" b="b" t="t" l="l"/>
            <a:pathLst>
              <a:path h="11221859" w="11221859">
                <a:moveTo>
                  <a:pt x="0" y="0"/>
                </a:moveTo>
                <a:lnTo>
                  <a:pt x="11221858" y="0"/>
                </a:lnTo>
                <a:lnTo>
                  <a:pt x="11221858" y="11221858"/>
                </a:lnTo>
                <a:lnTo>
                  <a:pt x="0" y="11221858"/>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6258" y="-450527"/>
            <a:ext cx="19680517" cy="1704491"/>
            <a:chOff x="0" y="0"/>
            <a:chExt cx="5183346" cy="448919"/>
          </a:xfrm>
        </p:grpSpPr>
        <p:sp>
          <p:nvSpPr>
            <p:cNvPr name="Freeform 4" id="4"/>
            <p:cNvSpPr/>
            <p:nvPr/>
          </p:nvSpPr>
          <p:spPr>
            <a:xfrm flipH="false" flipV="false" rot="0">
              <a:off x="0" y="0"/>
              <a:ext cx="5183346" cy="448919"/>
            </a:xfrm>
            <a:custGeom>
              <a:avLst/>
              <a:gdLst/>
              <a:ahLst/>
              <a:cxnLst/>
              <a:rect r="r" b="b" t="t" l="l"/>
              <a:pathLst>
                <a:path h="448919" w="5183346">
                  <a:moveTo>
                    <a:pt x="0" y="0"/>
                  </a:moveTo>
                  <a:lnTo>
                    <a:pt x="5183346" y="0"/>
                  </a:lnTo>
                  <a:lnTo>
                    <a:pt x="5183346" y="448919"/>
                  </a:lnTo>
                  <a:lnTo>
                    <a:pt x="0" y="448919"/>
                  </a:lnTo>
                  <a:close/>
                </a:path>
              </a:pathLst>
            </a:custGeom>
            <a:solidFill>
              <a:srgbClr val="BB99FF"/>
            </a:solidFill>
          </p:spPr>
        </p:sp>
        <p:sp>
          <p:nvSpPr>
            <p:cNvPr name="TextBox 5" id="5"/>
            <p:cNvSpPr txBox="true"/>
            <p:nvPr/>
          </p:nvSpPr>
          <p:spPr>
            <a:xfrm>
              <a:off x="0" y="-57150"/>
              <a:ext cx="5183346" cy="506069"/>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0802094" y="2703798"/>
            <a:ext cx="5869857" cy="5921218"/>
          </a:xfrm>
          <a:custGeom>
            <a:avLst/>
            <a:gdLst/>
            <a:ahLst/>
            <a:cxnLst/>
            <a:rect r="r" b="b" t="t" l="l"/>
            <a:pathLst>
              <a:path h="5921218" w="5869857">
                <a:moveTo>
                  <a:pt x="0" y="0"/>
                </a:moveTo>
                <a:lnTo>
                  <a:pt x="5869857" y="0"/>
                </a:lnTo>
                <a:lnTo>
                  <a:pt x="5869857" y="5921218"/>
                </a:lnTo>
                <a:lnTo>
                  <a:pt x="0" y="5921218"/>
                </a:lnTo>
                <a:lnTo>
                  <a:pt x="0" y="0"/>
                </a:lnTo>
                <a:close/>
              </a:path>
            </a:pathLst>
          </a:custGeom>
          <a:blipFill>
            <a:blip r:embed="rId4"/>
            <a:stretch>
              <a:fillRect l="0" t="0" r="0" b="0"/>
            </a:stretch>
          </a:blipFill>
        </p:spPr>
      </p:sp>
      <p:sp>
        <p:nvSpPr>
          <p:cNvPr name="TextBox 7" id="7"/>
          <p:cNvSpPr txBox="true"/>
          <p:nvPr/>
        </p:nvSpPr>
        <p:spPr>
          <a:xfrm rot="0">
            <a:off x="14141979" y="344568"/>
            <a:ext cx="3117321" cy="448311"/>
          </a:xfrm>
          <a:prstGeom prst="rect">
            <a:avLst/>
          </a:prstGeom>
        </p:spPr>
        <p:txBody>
          <a:bodyPr anchor="t" rtlCol="false" tIns="0" lIns="0" bIns="0" rIns="0">
            <a:spAutoFit/>
          </a:bodyPr>
          <a:lstStyle/>
          <a:p>
            <a:pPr algn="r">
              <a:lnSpc>
                <a:spcPts val="3639"/>
              </a:lnSpc>
              <a:spcBef>
                <a:spcPct val="0"/>
              </a:spcBef>
            </a:pPr>
            <a:r>
              <a:rPr lang="en-US" sz="2599">
                <a:solidFill>
                  <a:srgbClr val="EFEFEF"/>
                </a:solidFill>
                <a:latin typeface="TT Hoves"/>
                <a:ea typeface="TT Hoves"/>
                <a:cs typeface="TT Hoves"/>
                <a:sym typeface="TT Hoves"/>
              </a:rPr>
              <a:t>Presentation 2024</a:t>
            </a:r>
          </a:p>
        </p:txBody>
      </p:sp>
      <p:sp>
        <p:nvSpPr>
          <p:cNvPr name="TextBox 8" id="8"/>
          <p:cNvSpPr txBox="true"/>
          <p:nvPr/>
        </p:nvSpPr>
        <p:spPr>
          <a:xfrm rot="0">
            <a:off x="1028700" y="344568"/>
            <a:ext cx="3117321" cy="448311"/>
          </a:xfrm>
          <a:prstGeom prst="rect">
            <a:avLst/>
          </a:prstGeom>
        </p:spPr>
        <p:txBody>
          <a:bodyPr anchor="t" rtlCol="false" tIns="0" lIns="0" bIns="0" rIns="0">
            <a:spAutoFit/>
          </a:bodyPr>
          <a:lstStyle/>
          <a:p>
            <a:pPr algn="just">
              <a:lnSpc>
                <a:spcPts val="3639"/>
              </a:lnSpc>
              <a:spcBef>
                <a:spcPct val="0"/>
              </a:spcBef>
            </a:pPr>
            <a:r>
              <a:rPr lang="en-US" sz="2599">
                <a:solidFill>
                  <a:srgbClr val="EFEFEF"/>
                </a:solidFill>
                <a:latin typeface="TT Hoves"/>
                <a:ea typeface="TT Hoves"/>
                <a:cs typeface="TT Hoves"/>
                <a:sym typeface="TT Hoves"/>
              </a:rPr>
              <a:t>Infosys Springboard</a:t>
            </a:r>
          </a:p>
        </p:txBody>
      </p:sp>
      <p:sp>
        <p:nvSpPr>
          <p:cNvPr name="TextBox 9" id="9"/>
          <p:cNvSpPr txBox="true"/>
          <p:nvPr/>
        </p:nvSpPr>
        <p:spPr>
          <a:xfrm rot="0">
            <a:off x="7585339" y="344568"/>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Project</a:t>
            </a:r>
          </a:p>
        </p:txBody>
      </p:sp>
      <p:sp>
        <p:nvSpPr>
          <p:cNvPr name="TextBox 10" id="10"/>
          <p:cNvSpPr txBox="true"/>
          <p:nvPr/>
        </p:nvSpPr>
        <p:spPr>
          <a:xfrm rot="0">
            <a:off x="5484590" y="344568"/>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11" id="11"/>
          <p:cNvSpPr txBox="true"/>
          <p:nvPr/>
        </p:nvSpPr>
        <p:spPr>
          <a:xfrm rot="0">
            <a:off x="12330761" y="344568"/>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12" id="12"/>
          <p:cNvSpPr txBox="true"/>
          <p:nvPr/>
        </p:nvSpPr>
        <p:spPr>
          <a:xfrm rot="0">
            <a:off x="-2460603" y="2660946"/>
            <a:ext cx="10598510" cy="1529715"/>
          </a:xfrm>
          <a:prstGeom prst="rect">
            <a:avLst/>
          </a:prstGeom>
        </p:spPr>
        <p:txBody>
          <a:bodyPr anchor="t" rtlCol="false" tIns="0" lIns="0" bIns="0" rIns="0">
            <a:spAutoFit/>
          </a:bodyPr>
          <a:lstStyle/>
          <a:p>
            <a:pPr algn="r">
              <a:lnSpc>
                <a:spcPts val="11280"/>
              </a:lnSpc>
            </a:pPr>
            <a:r>
              <a:rPr lang="en-US" b="true" sz="12000" spc="-588">
                <a:solidFill>
                  <a:srgbClr val="343434"/>
                </a:solidFill>
                <a:latin typeface="TT Hoves Bold"/>
                <a:ea typeface="TT Hoves Bold"/>
                <a:cs typeface="TT Hoves Bold"/>
                <a:sym typeface="TT Hove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486614" y="3955292"/>
            <a:ext cx="9897232" cy="5006268"/>
            <a:chOff x="0" y="0"/>
            <a:chExt cx="13196309" cy="6675023"/>
          </a:xfrm>
        </p:grpSpPr>
        <p:sp>
          <p:nvSpPr>
            <p:cNvPr name="AutoShape 3" id="3"/>
            <p:cNvSpPr/>
            <p:nvPr/>
          </p:nvSpPr>
          <p:spPr>
            <a:xfrm flipV="true">
              <a:off x="25400" y="0"/>
              <a:ext cx="0" cy="6675023"/>
            </a:xfrm>
            <a:prstGeom prst="line">
              <a:avLst/>
            </a:prstGeom>
            <a:ln cap="flat" w="50800">
              <a:solidFill>
                <a:srgbClr val="BB99FF"/>
              </a:solidFill>
              <a:prstDash val="solid"/>
              <a:headEnd type="none" len="sm" w="sm"/>
              <a:tailEnd type="none" len="sm" w="sm"/>
            </a:ln>
          </p:spPr>
        </p:sp>
        <p:sp>
          <p:nvSpPr>
            <p:cNvPr name="AutoShape 4" id="4"/>
            <p:cNvSpPr/>
            <p:nvPr/>
          </p:nvSpPr>
          <p:spPr>
            <a:xfrm>
              <a:off x="0" y="6649623"/>
              <a:ext cx="13196309" cy="0"/>
            </a:xfrm>
            <a:prstGeom prst="line">
              <a:avLst/>
            </a:prstGeom>
            <a:ln cap="flat" w="50800">
              <a:solidFill>
                <a:srgbClr val="B18AFF"/>
              </a:solidFill>
              <a:prstDash val="solid"/>
              <a:headEnd type="none" len="sm" w="sm"/>
              <a:tailEnd type="none" len="sm" w="sm"/>
            </a:ln>
          </p:spPr>
        </p:sp>
      </p:grpSp>
      <p:sp>
        <p:nvSpPr>
          <p:cNvPr name="TextBox 5" id="5"/>
          <p:cNvSpPr txBox="true"/>
          <p:nvPr/>
        </p:nvSpPr>
        <p:spPr>
          <a:xfrm rot="0">
            <a:off x="4641350" y="1271869"/>
            <a:ext cx="9761265" cy="1543050"/>
          </a:xfrm>
          <a:prstGeom prst="rect">
            <a:avLst/>
          </a:prstGeom>
        </p:spPr>
        <p:txBody>
          <a:bodyPr anchor="t" rtlCol="false" tIns="0" lIns="0" bIns="0" rIns="0">
            <a:spAutoFit/>
          </a:bodyPr>
          <a:lstStyle/>
          <a:p>
            <a:pPr algn="ctr">
              <a:lnSpc>
                <a:spcPts val="12599"/>
              </a:lnSpc>
              <a:spcBef>
                <a:spcPct val="0"/>
              </a:spcBef>
            </a:pPr>
            <a:r>
              <a:rPr lang="en-US" b="true" sz="9000">
                <a:solidFill>
                  <a:srgbClr val="343434"/>
                </a:solidFill>
                <a:latin typeface="TT Hoves Bold"/>
                <a:ea typeface="TT Hoves Bold"/>
                <a:cs typeface="TT Hoves Bold"/>
                <a:sym typeface="TT Hoves Bold"/>
              </a:rPr>
              <a:t>T</a:t>
            </a:r>
            <a:r>
              <a:rPr lang="en-US" b="true" sz="9000">
                <a:solidFill>
                  <a:srgbClr val="343434"/>
                </a:solidFill>
                <a:latin typeface="TT Hoves Bold"/>
                <a:ea typeface="TT Hoves Bold"/>
                <a:cs typeface="TT Hoves Bold"/>
                <a:sym typeface="TT Hoves Bold"/>
              </a:rPr>
              <a:t>able of contents</a:t>
            </a:r>
          </a:p>
        </p:txBody>
      </p:sp>
      <p:sp>
        <p:nvSpPr>
          <p:cNvPr name="Freeform 6" id="6"/>
          <p:cNvSpPr/>
          <p:nvPr/>
        </p:nvSpPr>
        <p:spPr>
          <a:xfrm flipH="false" flipV="false" rot="0">
            <a:off x="12843416" y="-3538148"/>
            <a:ext cx="7991003" cy="7991003"/>
          </a:xfrm>
          <a:custGeom>
            <a:avLst/>
            <a:gdLst/>
            <a:ahLst/>
            <a:cxnLst/>
            <a:rect r="r" b="b" t="t" l="l"/>
            <a:pathLst>
              <a:path h="7991003" w="7991003">
                <a:moveTo>
                  <a:pt x="0" y="0"/>
                </a:moveTo>
                <a:lnTo>
                  <a:pt x="7991003" y="0"/>
                </a:lnTo>
                <a:lnTo>
                  <a:pt x="7991003" y="7991004"/>
                </a:lnTo>
                <a:lnTo>
                  <a:pt x="0" y="7991004"/>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08888" y="5143500"/>
            <a:ext cx="7991003" cy="7991003"/>
          </a:xfrm>
          <a:custGeom>
            <a:avLst/>
            <a:gdLst/>
            <a:ahLst/>
            <a:cxnLst/>
            <a:rect r="r" b="b" t="t" l="l"/>
            <a:pathLst>
              <a:path h="7991003" w="7991003">
                <a:moveTo>
                  <a:pt x="0" y="0"/>
                </a:moveTo>
                <a:lnTo>
                  <a:pt x="7991004" y="0"/>
                </a:lnTo>
                <a:lnTo>
                  <a:pt x="7991004" y="7991003"/>
                </a:lnTo>
                <a:lnTo>
                  <a:pt x="0" y="7991003"/>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87668" y="1039416"/>
            <a:ext cx="4990085" cy="2179405"/>
          </a:xfrm>
          <a:custGeom>
            <a:avLst/>
            <a:gdLst/>
            <a:ahLst/>
            <a:cxnLst/>
            <a:rect r="r" b="b" t="t" l="l"/>
            <a:pathLst>
              <a:path h="2179405" w="4990085">
                <a:moveTo>
                  <a:pt x="0" y="0"/>
                </a:moveTo>
                <a:lnTo>
                  <a:pt x="4990085" y="0"/>
                </a:lnTo>
                <a:lnTo>
                  <a:pt x="4990085" y="2179405"/>
                </a:lnTo>
                <a:lnTo>
                  <a:pt x="0" y="2179405"/>
                </a:lnTo>
                <a:lnTo>
                  <a:pt x="0" y="0"/>
                </a:lnTo>
                <a:close/>
              </a:path>
            </a:pathLst>
          </a:custGeom>
          <a:blipFill>
            <a:blip r:embed="rId4"/>
            <a:stretch>
              <a:fillRect l="0" t="0" r="0" b="0"/>
            </a:stretch>
          </a:blipFill>
        </p:spPr>
      </p:sp>
      <p:sp>
        <p:nvSpPr>
          <p:cNvPr name="TextBox 9" id="9"/>
          <p:cNvSpPr txBox="true"/>
          <p:nvPr/>
        </p:nvSpPr>
        <p:spPr>
          <a:xfrm rot="0">
            <a:off x="3353169" y="3399430"/>
            <a:ext cx="9669140" cy="5043171"/>
          </a:xfrm>
          <a:prstGeom prst="rect">
            <a:avLst/>
          </a:prstGeom>
        </p:spPr>
        <p:txBody>
          <a:bodyPr anchor="t" rtlCol="false" tIns="0" lIns="0" bIns="0" rIns="0">
            <a:spAutoFit/>
          </a:bodyPr>
          <a:lstStyle/>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Introduction</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Image preprocessing</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Preprocessing technquies examples</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COCO Dataset Loader &amp; Augmentation Pipeline</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Model Training</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Model Comparison</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YOLOv5 Object Detection with Streamlit</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System Architecture </a:t>
            </a:r>
          </a:p>
          <a:p>
            <a:pPr algn="l" marL="690872" indent="-345436" lvl="1">
              <a:lnSpc>
                <a:spcPts val="4479"/>
              </a:lnSpc>
              <a:buFont typeface="Arial"/>
              <a:buChar char="•"/>
            </a:pPr>
            <a:r>
              <a:rPr lang="en-US" sz="3199">
                <a:solidFill>
                  <a:srgbClr val="000000"/>
                </a:solidFill>
                <a:latin typeface="Public Sans"/>
                <a:ea typeface="Public Sans"/>
                <a:cs typeface="Public Sans"/>
                <a:sym typeface="Public Sans"/>
              </a:rPr>
              <a:t>Future Scope</a:t>
            </a:r>
          </a:p>
        </p:txBody>
      </p:sp>
      <p:sp>
        <p:nvSpPr>
          <p:cNvPr name="AutoShape 10" id="10"/>
          <p:cNvSpPr/>
          <p:nvPr/>
        </p:nvSpPr>
        <p:spPr>
          <a:xfrm flipH="true" flipV="true">
            <a:off x="17259300" y="1028700"/>
            <a:ext cx="0" cy="5786479"/>
          </a:xfrm>
          <a:prstGeom prst="line">
            <a:avLst/>
          </a:prstGeom>
          <a:ln cap="flat" w="38100">
            <a:solidFill>
              <a:srgbClr val="B1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605503" y="3286320"/>
            <a:ext cx="12649024" cy="5419725"/>
          </a:xfrm>
          <a:prstGeom prst="rect">
            <a:avLst/>
          </a:prstGeom>
        </p:spPr>
        <p:txBody>
          <a:bodyPr anchor="t" rtlCol="false" tIns="0" lIns="0" bIns="0" rIns="0">
            <a:spAutoFit/>
          </a:bodyPr>
          <a:lstStyle/>
          <a:p>
            <a:pPr algn="l">
              <a:lnSpc>
                <a:spcPts val="3374"/>
              </a:lnSpc>
            </a:pPr>
            <a:r>
              <a:rPr lang="en-US" sz="2499" spc="149">
                <a:solidFill>
                  <a:srgbClr val="343434"/>
                </a:solidFill>
                <a:latin typeface="Public Sans"/>
                <a:ea typeface="Public Sans"/>
                <a:cs typeface="Public Sans"/>
                <a:sym typeface="Public Sans"/>
              </a:rPr>
              <a:t>Object recognition is a fundamental task in computer vision, enabling systems to detect, classify, and localize objects within images or videos. It involves analyzing visual data using advanced deep learning models, which process features to accurately identify objects and highlight them for further analysis. This technology is widely used to bridge the gap between visual information and automated decision-making.</a:t>
            </a:r>
          </a:p>
          <a:p>
            <a:pPr algn="l">
              <a:lnSpc>
                <a:spcPts val="3104"/>
              </a:lnSpc>
            </a:pPr>
          </a:p>
          <a:p>
            <a:pPr algn="l" marL="0" indent="0" lvl="0">
              <a:lnSpc>
                <a:spcPts val="3374"/>
              </a:lnSpc>
              <a:spcBef>
                <a:spcPct val="0"/>
              </a:spcBef>
            </a:pPr>
            <a:r>
              <a:rPr lang="en-US" sz="2499" spc="149">
                <a:solidFill>
                  <a:srgbClr val="343434"/>
                </a:solidFill>
                <a:latin typeface="Public Sans"/>
                <a:ea typeface="Public Sans"/>
                <a:cs typeface="Public Sans"/>
                <a:sym typeface="Public Sans"/>
              </a:rPr>
              <a:t>we designed and implemented a web application to demonstrate object recognition in action. The application allows users to upload images or videos and generates outputs with detected objects clearly marked. Additionally, it supports real-time object recognition through a webcam, providing an interactive and efficient way to showcase the capabilities of object recognition systems.</a:t>
            </a:r>
          </a:p>
        </p:txBody>
      </p:sp>
      <p:grpSp>
        <p:nvGrpSpPr>
          <p:cNvPr name="Group 3" id="3"/>
          <p:cNvGrpSpPr/>
          <p:nvPr/>
        </p:nvGrpSpPr>
        <p:grpSpPr>
          <a:xfrm rot="0">
            <a:off x="-1324074" y="-976142"/>
            <a:ext cx="4705549" cy="11878896"/>
            <a:chOff x="0" y="0"/>
            <a:chExt cx="1239322" cy="3128598"/>
          </a:xfrm>
        </p:grpSpPr>
        <p:sp>
          <p:nvSpPr>
            <p:cNvPr name="Freeform 4" id="4"/>
            <p:cNvSpPr/>
            <p:nvPr/>
          </p:nvSpPr>
          <p:spPr>
            <a:xfrm flipH="false" flipV="false" rot="0">
              <a:off x="0" y="0"/>
              <a:ext cx="1239322" cy="3128598"/>
            </a:xfrm>
            <a:custGeom>
              <a:avLst/>
              <a:gdLst/>
              <a:ahLst/>
              <a:cxnLst/>
              <a:rect r="r" b="b" t="t" l="l"/>
              <a:pathLst>
                <a:path h="3128598" w="1239322">
                  <a:moveTo>
                    <a:pt x="0" y="0"/>
                  </a:moveTo>
                  <a:lnTo>
                    <a:pt x="1239322" y="0"/>
                  </a:lnTo>
                  <a:lnTo>
                    <a:pt x="1239322" y="3128598"/>
                  </a:lnTo>
                  <a:lnTo>
                    <a:pt x="0" y="3128598"/>
                  </a:lnTo>
                  <a:close/>
                </a:path>
              </a:pathLst>
            </a:custGeom>
            <a:solidFill>
              <a:srgbClr val="BB99FF"/>
            </a:solidFill>
          </p:spPr>
        </p:sp>
        <p:sp>
          <p:nvSpPr>
            <p:cNvPr name="TextBox 5" id="5"/>
            <p:cNvSpPr txBox="true"/>
            <p:nvPr/>
          </p:nvSpPr>
          <p:spPr>
            <a:xfrm>
              <a:off x="0" y="-57150"/>
              <a:ext cx="1239322" cy="318574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2843416" y="-3538148"/>
            <a:ext cx="7991003" cy="7991003"/>
          </a:xfrm>
          <a:custGeom>
            <a:avLst/>
            <a:gdLst/>
            <a:ahLst/>
            <a:cxnLst/>
            <a:rect r="r" b="b" t="t" l="l"/>
            <a:pathLst>
              <a:path h="7991003" w="7991003">
                <a:moveTo>
                  <a:pt x="0" y="0"/>
                </a:moveTo>
                <a:lnTo>
                  <a:pt x="7991003" y="0"/>
                </a:lnTo>
                <a:lnTo>
                  <a:pt x="7991003" y="7991004"/>
                </a:lnTo>
                <a:lnTo>
                  <a:pt x="0" y="7991004"/>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605503" y="1272673"/>
            <a:ext cx="9760574" cy="1324120"/>
          </a:xfrm>
          <a:prstGeom prst="rect">
            <a:avLst/>
          </a:prstGeom>
        </p:spPr>
        <p:txBody>
          <a:bodyPr anchor="t" rtlCol="false" tIns="0" lIns="0" bIns="0" rIns="0">
            <a:spAutoFit/>
          </a:bodyPr>
          <a:lstStyle/>
          <a:p>
            <a:pPr algn="l">
              <a:lnSpc>
                <a:spcPts val="9765"/>
              </a:lnSpc>
            </a:pPr>
            <a:r>
              <a:rPr lang="en-US" b="true" sz="10389" spc="-509">
                <a:solidFill>
                  <a:srgbClr val="343434"/>
                </a:solidFill>
                <a:latin typeface="TT Hoves Bold"/>
                <a:ea typeface="TT Hoves Bold"/>
                <a:cs typeface="TT Hoves Bold"/>
                <a:sym typeface="TT Hoves Bold"/>
              </a:rPr>
              <a:t>Introduction</a:t>
            </a:r>
          </a:p>
        </p:txBody>
      </p:sp>
      <p:sp>
        <p:nvSpPr>
          <p:cNvPr name="Freeform 8" id="8"/>
          <p:cNvSpPr/>
          <p:nvPr/>
        </p:nvSpPr>
        <p:spPr>
          <a:xfrm flipH="false" flipV="false" rot="0">
            <a:off x="-3385500" y="6079777"/>
            <a:ext cx="7991003" cy="7991003"/>
          </a:xfrm>
          <a:custGeom>
            <a:avLst/>
            <a:gdLst/>
            <a:ahLst/>
            <a:cxnLst/>
            <a:rect r="r" b="b" t="t" l="l"/>
            <a:pathLst>
              <a:path h="7991003" w="7991003">
                <a:moveTo>
                  <a:pt x="0" y="0"/>
                </a:moveTo>
                <a:lnTo>
                  <a:pt x="7991003" y="0"/>
                </a:lnTo>
                <a:lnTo>
                  <a:pt x="7991003" y="7991003"/>
                </a:lnTo>
                <a:lnTo>
                  <a:pt x="0" y="7991003"/>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43572" y="-1473744"/>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333598" y="2176480"/>
            <a:ext cx="676465" cy="556174"/>
          </a:xfrm>
          <a:prstGeom prst="rect">
            <a:avLst/>
          </a:prstGeom>
        </p:spPr>
        <p:txBody>
          <a:bodyPr anchor="t" rtlCol="false" tIns="0" lIns="0" bIns="0" rIns="0">
            <a:spAutoFit/>
          </a:bodyPr>
          <a:lstStyle/>
          <a:p>
            <a:pPr algn="just">
              <a:lnSpc>
                <a:spcPts val="4244"/>
              </a:lnSpc>
            </a:pPr>
            <a:r>
              <a:rPr lang="en-US" b="true" sz="4121">
                <a:solidFill>
                  <a:srgbClr val="343434"/>
                </a:solidFill>
                <a:latin typeface="TT Hoves Bold"/>
                <a:ea typeface="TT Hoves Bold"/>
                <a:cs typeface="TT Hoves Bold"/>
                <a:sym typeface="TT Hoves Bold"/>
              </a:rPr>
              <a:t>01</a:t>
            </a:r>
          </a:p>
        </p:txBody>
      </p:sp>
      <p:sp>
        <p:nvSpPr>
          <p:cNvPr name="TextBox 3" id="3"/>
          <p:cNvSpPr txBox="true"/>
          <p:nvPr/>
        </p:nvSpPr>
        <p:spPr>
          <a:xfrm rot="0">
            <a:off x="879070" y="2860693"/>
            <a:ext cx="4729872" cy="1696212"/>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C</a:t>
            </a:r>
            <a:r>
              <a:rPr lang="en-US" sz="1799">
                <a:solidFill>
                  <a:srgbClr val="343434"/>
                </a:solidFill>
                <a:latin typeface="Public Sans"/>
                <a:ea typeface="Public Sans"/>
                <a:cs typeface="Public Sans"/>
                <a:sym typeface="Public Sans"/>
              </a:rPr>
              <a:t>onverts images to shades of gray, discarding color information.</a:t>
            </a:r>
          </a:p>
          <a:p>
            <a:pPr algn="l" marL="388618" indent="-194309" lvl="1">
              <a:lnSpc>
                <a:spcPts val="2807"/>
              </a:lnSpc>
              <a:buFont typeface="Arial"/>
              <a:buChar char="•"/>
            </a:pPr>
          </a:p>
          <a:p>
            <a:pPr algn="l">
              <a:lnSpc>
                <a:spcPts val="2807"/>
              </a:lnSpc>
            </a:pPr>
          </a:p>
          <a:p>
            <a:pPr algn="ctr">
              <a:lnSpc>
                <a:spcPts val="2340"/>
              </a:lnSpc>
            </a:pPr>
          </a:p>
        </p:txBody>
      </p:sp>
      <p:grpSp>
        <p:nvGrpSpPr>
          <p:cNvPr name="Group 4" id="4"/>
          <p:cNvGrpSpPr/>
          <p:nvPr/>
        </p:nvGrpSpPr>
        <p:grpSpPr>
          <a:xfrm rot="0">
            <a:off x="879070" y="2242606"/>
            <a:ext cx="273982" cy="245024"/>
            <a:chOff x="0" y="0"/>
            <a:chExt cx="91718" cy="82024"/>
          </a:xfrm>
        </p:grpSpPr>
        <p:sp>
          <p:nvSpPr>
            <p:cNvPr name="Freeform 5" id="5"/>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6" id="6"/>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811229" y="6335216"/>
            <a:ext cx="273982" cy="245024"/>
            <a:chOff x="0" y="0"/>
            <a:chExt cx="91718" cy="82024"/>
          </a:xfrm>
        </p:grpSpPr>
        <p:sp>
          <p:nvSpPr>
            <p:cNvPr name="Freeform 8" id="8"/>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9" id="9"/>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6084590" y="6351691"/>
            <a:ext cx="273982" cy="245024"/>
            <a:chOff x="0" y="0"/>
            <a:chExt cx="91718" cy="82024"/>
          </a:xfrm>
        </p:grpSpPr>
        <p:sp>
          <p:nvSpPr>
            <p:cNvPr name="Freeform 11" id="11"/>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12" id="12"/>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6230243" y="2250414"/>
            <a:ext cx="273982" cy="245024"/>
            <a:chOff x="0" y="0"/>
            <a:chExt cx="91718" cy="82024"/>
          </a:xfrm>
        </p:grpSpPr>
        <p:sp>
          <p:nvSpPr>
            <p:cNvPr name="Freeform 14" id="14"/>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15" id="15"/>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4956140" y="885560"/>
            <a:ext cx="8746380" cy="750570"/>
          </a:xfrm>
          <a:prstGeom prst="rect">
            <a:avLst/>
          </a:prstGeom>
        </p:spPr>
        <p:txBody>
          <a:bodyPr anchor="t" rtlCol="false" tIns="0" lIns="0" bIns="0" rIns="0">
            <a:spAutoFit/>
          </a:bodyPr>
          <a:lstStyle/>
          <a:p>
            <a:pPr algn="r">
              <a:lnSpc>
                <a:spcPts val="5040"/>
              </a:lnSpc>
            </a:pPr>
            <a:r>
              <a:rPr lang="en-US" b="true" sz="7000" spc="-343">
                <a:solidFill>
                  <a:srgbClr val="343434"/>
                </a:solidFill>
                <a:latin typeface="TT Hoves Bold"/>
                <a:ea typeface="TT Hoves Bold"/>
                <a:cs typeface="TT Hoves Bold"/>
                <a:sym typeface="TT Hoves Bold"/>
              </a:rPr>
              <a:t>Image preprocessing </a:t>
            </a:r>
          </a:p>
        </p:txBody>
      </p:sp>
      <p:sp>
        <p:nvSpPr>
          <p:cNvPr name="Freeform 17" id="17"/>
          <p:cNvSpPr/>
          <p:nvPr/>
        </p:nvSpPr>
        <p:spPr>
          <a:xfrm flipH="false" flipV="false" rot="0">
            <a:off x="-5826309" y="-5806444"/>
            <a:ext cx="10363349" cy="10363349"/>
          </a:xfrm>
          <a:custGeom>
            <a:avLst/>
            <a:gdLst/>
            <a:ahLst/>
            <a:cxnLst/>
            <a:rect r="r" b="b" t="t" l="l"/>
            <a:pathLst>
              <a:path h="10363349" w="10363349">
                <a:moveTo>
                  <a:pt x="0" y="0"/>
                </a:moveTo>
                <a:lnTo>
                  <a:pt x="10363349" y="0"/>
                </a:lnTo>
                <a:lnTo>
                  <a:pt x="10363349" y="10363349"/>
                </a:lnTo>
                <a:lnTo>
                  <a:pt x="0" y="10363349"/>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2049942" y="2226132"/>
            <a:ext cx="273982" cy="245024"/>
            <a:chOff x="0" y="0"/>
            <a:chExt cx="91718" cy="82024"/>
          </a:xfrm>
        </p:grpSpPr>
        <p:sp>
          <p:nvSpPr>
            <p:cNvPr name="Freeform 19" id="19"/>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20" id="20"/>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12049942" y="2844218"/>
            <a:ext cx="5669551" cy="1343787"/>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Reduces noise and unnecessary details, preparing the image for accurate edge detection.</a:t>
            </a:r>
          </a:p>
          <a:p>
            <a:pPr algn="l" marL="388618" indent="-194309" lvl="1">
              <a:lnSpc>
                <a:spcPts val="2807"/>
              </a:lnSpc>
              <a:buFont typeface="Arial"/>
              <a:buChar char="•"/>
            </a:pPr>
          </a:p>
          <a:p>
            <a:pPr algn="ctr">
              <a:lnSpc>
                <a:spcPts val="2340"/>
              </a:lnSpc>
            </a:pPr>
          </a:p>
        </p:txBody>
      </p:sp>
      <p:sp>
        <p:nvSpPr>
          <p:cNvPr name="TextBox 22" id="22"/>
          <p:cNvSpPr txBox="true"/>
          <p:nvPr/>
        </p:nvSpPr>
        <p:spPr>
          <a:xfrm rot="0">
            <a:off x="13322197" y="2168982"/>
            <a:ext cx="1784672"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TT Hoves"/>
                <a:ea typeface="TT Hoves"/>
                <a:cs typeface="TT Hoves"/>
                <a:sym typeface="TT Hoves"/>
              </a:rPr>
              <a:t>Gaussian Blur</a:t>
            </a:r>
          </a:p>
        </p:txBody>
      </p:sp>
      <p:grpSp>
        <p:nvGrpSpPr>
          <p:cNvPr name="Group 23" id="23"/>
          <p:cNvGrpSpPr/>
          <p:nvPr/>
        </p:nvGrpSpPr>
        <p:grpSpPr>
          <a:xfrm rot="0">
            <a:off x="12105971" y="6351691"/>
            <a:ext cx="273982" cy="245024"/>
            <a:chOff x="0" y="0"/>
            <a:chExt cx="91718" cy="82024"/>
          </a:xfrm>
        </p:grpSpPr>
        <p:sp>
          <p:nvSpPr>
            <p:cNvPr name="Freeform 24" id="24"/>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25" id="25"/>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12514956" y="6285565"/>
            <a:ext cx="863269" cy="543914"/>
          </a:xfrm>
          <a:prstGeom prst="rect">
            <a:avLst/>
          </a:prstGeom>
        </p:spPr>
        <p:txBody>
          <a:bodyPr anchor="t" rtlCol="false" tIns="0" lIns="0" bIns="0" rIns="0">
            <a:spAutoFit/>
          </a:bodyPr>
          <a:lstStyle/>
          <a:p>
            <a:pPr algn="just">
              <a:lnSpc>
                <a:spcPts val="4161"/>
              </a:lnSpc>
            </a:pPr>
            <a:r>
              <a:rPr lang="en-US" b="true" sz="4040">
                <a:solidFill>
                  <a:srgbClr val="343434"/>
                </a:solidFill>
                <a:latin typeface="TT Hoves Bold"/>
                <a:ea typeface="TT Hoves Bold"/>
                <a:cs typeface="TT Hoves Bold"/>
                <a:sym typeface="TT Hoves Bold"/>
              </a:rPr>
              <a:t>06</a:t>
            </a:r>
          </a:p>
        </p:txBody>
      </p:sp>
      <p:sp>
        <p:nvSpPr>
          <p:cNvPr name="TextBox 27" id="27"/>
          <p:cNvSpPr txBox="true"/>
          <p:nvPr/>
        </p:nvSpPr>
        <p:spPr>
          <a:xfrm rot="0">
            <a:off x="12125021" y="6927304"/>
            <a:ext cx="5386305" cy="1343787"/>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Ensures uniform size for model compatibility, optimizing training and inference.</a:t>
            </a:r>
          </a:p>
          <a:p>
            <a:pPr algn="l" marL="388618" indent="-194309" lvl="1">
              <a:lnSpc>
                <a:spcPts val="2807"/>
              </a:lnSpc>
              <a:buFont typeface="Arial"/>
              <a:buChar char="•"/>
            </a:pPr>
          </a:p>
          <a:p>
            <a:pPr algn="ctr">
              <a:lnSpc>
                <a:spcPts val="2340"/>
              </a:lnSpc>
            </a:pPr>
          </a:p>
        </p:txBody>
      </p:sp>
      <p:sp>
        <p:nvSpPr>
          <p:cNvPr name="TextBox 28" id="28"/>
          <p:cNvSpPr txBox="true"/>
          <p:nvPr/>
        </p:nvSpPr>
        <p:spPr>
          <a:xfrm rot="0">
            <a:off x="13361028" y="6311051"/>
            <a:ext cx="1938040"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TT Hoves"/>
                <a:ea typeface="TT Hoves"/>
                <a:cs typeface="TT Hoves"/>
                <a:sym typeface="TT Hoves"/>
              </a:rPr>
              <a:t>Image Resizing</a:t>
            </a:r>
          </a:p>
        </p:txBody>
      </p:sp>
      <p:sp>
        <p:nvSpPr>
          <p:cNvPr name="Freeform 29" id="29"/>
          <p:cNvSpPr/>
          <p:nvPr/>
        </p:nvSpPr>
        <p:spPr>
          <a:xfrm flipH="false" flipV="false" rot="0">
            <a:off x="334983" y="-1993637"/>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30" id="30"/>
          <p:cNvSpPr/>
          <p:nvPr/>
        </p:nvSpPr>
        <p:spPr>
          <a:xfrm flipH="false" flipV="false" rot="0">
            <a:off x="13737022" y="-1360785"/>
            <a:ext cx="14102688" cy="14102688"/>
          </a:xfrm>
          <a:custGeom>
            <a:avLst/>
            <a:gdLst/>
            <a:ahLst/>
            <a:cxnLst/>
            <a:rect r="r" b="b" t="t" l="l"/>
            <a:pathLst>
              <a:path h="14102688" w="14102688">
                <a:moveTo>
                  <a:pt x="0" y="0"/>
                </a:moveTo>
                <a:lnTo>
                  <a:pt x="14102688" y="0"/>
                </a:lnTo>
                <a:lnTo>
                  <a:pt x="14102688" y="14102688"/>
                </a:lnTo>
                <a:lnTo>
                  <a:pt x="0" y="14102688"/>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333598" y="3725662"/>
            <a:ext cx="3622542" cy="2080764"/>
          </a:xfrm>
          <a:custGeom>
            <a:avLst/>
            <a:gdLst/>
            <a:ahLst/>
            <a:cxnLst/>
            <a:rect r="r" b="b" t="t" l="l"/>
            <a:pathLst>
              <a:path h="2080764" w="3622542">
                <a:moveTo>
                  <a:pt x="0" y="0"/>
                </a:moveTo>
                <a:lnTo>
                  <a:pt x="3622542" y="0"/>
                </a:lnTo>
                <a:lnTo>
                  <a:pt x="3622542" y="2080764"/>
                </a:lnTo>
                <a:lnTo>
                  <a:pt x="0" y="2080764"/>
                </a:lnTo>
                <a:lnTo>
                  <a:pt x="0" y="0"/>
                </a:lnTo>
                <a:close/>
              </a:path>
            </a:pathLst>
          </a:custGeom>
          <a:blipFill>
            <a:blip r:embed="rId5"/>
            <a:stretch>
              <a:fillRect l="-2577" t="-29100" r="-2161" b="-17985"/>
            </a:stretch>
          </a:blipFill>
        </p:spPr>
      </p:sp>
      <p:sp>
        <p:nvSpPr>
          <p:cNvPr name="Freeform 32" id="32"/>
          <p:cNvSpPr/>
          <p:nvPr/>
        </p:nvSpPr>
        <p:spPr>
          <a:xfrm flipH="false" flipV="false" rot="0">
            <a:off x="6639228" y="3758611"/>
            <a:ext cx="3684783" cy="2088804"/>
          </a:xfrm>
          <a:custGeom>
            <a:avLst/>
            <a:gdLst/>
            <a:ahLst/>
            <a:cxnLst/>
            <a:rect r="r" b="b" t="t" l="l"/>
            <a:pathLst>
              <a:path h="2088804" w="3684783">
                <a:moveTo>
                  <a:pt x="0" y="0"/>
                </a:moveTo>
                <a:lnTo>
                  <a:pt x="3684782" y="0"/>
                </a:lnTo>
                <a:lnTo>
                  <a:pt x="3684782" y="2088804"/>
                </a:lnTo>
                <a:lnTo>
                  <a:pt x="0" y="2088804"/>
                </a:lnTo>
                <a:lnTo>
                  <a:pt x="0" y="0"/>
                </a:lnTo>
                <a:close/>
              </a:path>
            </a:pathLst>
          </a:custGeom>
          <a:blipFill>
            <a:blip r:embed="rId6"/>
            <a:stretch>
              <a:fillRect l="-6198" t="-35811" r="-2176" b="-3857"/>
            </a:stretch>
          </a:blipFill>
        </p:spPr>
      </p:sp>
      <p:sp>
        <p:nvSpPr>
          <p:cNvPr name="Freeform 33" id="33"/>
          <p:cNvSpPr/>
          <p:nvPr/>
        </p:nvSpPr>
        <p:spPr>
          <a:xfrm flipH="false" flipV="false" rot="0">
            <a:off x="12458928" y="3718822"/>
            <a:ext cx="3693655" cy="2121643"/>
          </a:xfrm>
          <a:custGeom>
            <a:avLst/>
            <a:gdLst/>
            <a:ahLst/>
            <a:cxnLst/>
            <a:rect r="r" b="b" t="t" l="l"/>
            <a:pathLst>
              <a:path h="2121643" w="3693655">
                <a:moveTo>
                  <a:pt x="0" y="0"/>
                </a:moveTo>
                <a:lnTo>
                  <a:pt x="3693655" y="0"/>
                </a:lnTo>
                <a:lnTo>
                  <a:pt x="3693655" y="2121643"/>
                </a:lnTo>
                <a:lnTo>
                  <a:pt x="0" y="2121643"/>
                </a:lnTo>
                <a:lnTo>
                  <a:pt x="0" y="0"/>
                </a:lnTo>
                <a:close/>
              </a:path>
            </a:pathLst>
          </a:custGeom>
          <a:blipFill>
            <a:blip r:embed="rId7"/>
            <a:stretch>
              <a:fillRect l="-8046" t="-23418" r="-2600" b="-19447"/>
            </a:stretch>
          </a:blipFill>
        </p:spPr>
      </p:sp>
      <p:sp>
        <p:nvSpPr>
          <p:cNvPr name="Freeform 34" id="34"/>
          <p:cNvSpPr/>
          <p:nvPr/>
        </p:nvSpPr>
        <p:spPr>
          <a:xfrm flipH="false" flipV="false" rot="0">
            <a:off x="1337928" y="7818272"/>
            <a:ext cx="3011460" cy="2034612"/>
          </a:xfrm>
          <a:custGeom>
            <a:avLst/>
            <a:gdLst/>
            <a:ahLst/>
            <a:cxnLst/>
            <a:rect r="r" b="b" t="t" l="l"/>
            <a:pathLst>
              <a:path h="2034612" w="3011460">
                <a:moveTo>
                  <a:pt x="0" y="0"/>
                </a:moveTo>
                <a:lnTo>
                  <a:pt x="3011460" y="0"/>
                </a:lnTo>
                <a:lnTo>
                  <a:pt x="3011460" y="2034612"/>
                </a:lnTo>
                <a:lnTo>
                  <a:pt x="0" y="2034612"/>
                </a:lnTo>
                <a:lnTo>
                  <a:pt x="0" y="0"/>
                </a:lnTo>
                <a:close/>
              </a:path>
            </a:pathLst>
          </a:custGeom>
          <a:blipFill>
            <a:blip r:embed="rId8"/>
            <a:stretch>
              <a:fillRect l="-3212" t="-14342" r="-9683" b="-20819"/>
            </a:stretch>
          </a:blipFill>
        </p:spPr>
      </p:sp>
      <p:sp>
        <p:nvSpPr>
          <p:cNvPr name="Freeform 35" id="35"/>
          <p:cNvSpPr/>
          <p:nvPr/>
        </p:nvSpPr>
        <p:spPr>
          <a:xfrm flipH="false" flipV="false" rot="0">
            <a:off x="6504225" y="7818272"/>
            <a:ext cx="5284976" cy="2111412"/>
          </a:xfrm>
          <a:custGeom>
            <a:avLst/>
            <a:gdLst/>
            <a:ahLst/>
            <a:cxnLst/>
            <a:rect r="r" b="b" t="t" l="l"/>
            <a:pathLst>
              <a:path h="2111412" w="5284976">
                <a:moveTo>
                  <a:pt x="0" y="0"/>
                </a:moveTo>
                <a:lnTo>
                  <a:pt x="5284976" y="0"/>
                </a:lnTo>
                <a:lnTo>
                  <a:pt x="5284976" y="2111412"/>
                </a:lnTo>
                <a:lnTo>
                  <a:pt x="0" y="2111412"/>
                </a:lnTo>
                <a:lnTo>
                  <a:pt x="0" y="0"/>
                </a:lnTo>
                <a:close/>
              </a:path>
            </a:pathLst>
          </a:custGeom>
          <a:blipFill>
            <a:blip r:embed="rId9"/>
            <a:stretch>
              <a:fillRect l="-2650" t="0" r="-485" b="0"/>
            </a:stretch>
          </a:blipFill>
        </p:spPr>
      </p:sp>
      <p:sp>
        <p:nvSpPr>
          <p:cNvPr name="Freeform 36" id="36"/>
          <p:cNvSpPr/>
          <p:nvPr/>
        </p:nvSpPr>
        <p:spPr>
          <a:xfrm flipH="false" flipV="false" rot="0">
            <a:off x="12599338" y="7818272"/>
            <a:ext cx="1984117" cy="2111412"/>
          </a:xfrm>
          <a:custGeom>
            <a:avLst/>
            <a:gdLst/>
            <a:ahLst/>
            <a:cxnLst/>
            <a:rect r="r" b="b" t="t" l="l"/>
            <a:pathLst>
              <a:path h="2111412" w="1984117">
                <a:moveTo>
                  <a:pt x="0" y="0"/>
                </a:moveTo>
                <a:lnTo>
                  <a:pt x="1984117" y="0"/>
                </a:lnTo>
                <a:lnTo>
                  <a:pt x="1984117" y="2111412"/>
                </a:lnTo>
                <a:lnTo>
                  <a:pt x="0" y="2111412"/>
                </a:lnTo>
                <a:lnTo>
                  <a:pt x="0" y="0"/>
                </a:lnTo>
                <a:close/>
              </a:path>
            </a:pathLst>
          </a:custGeom>
          <a:blipFill>
            <a:blip r:embed="rId10"/>
            <a:stretch>
              <a:fillRect l="-2389" t="-10738" r="-13458" b="-6615"/>
            </a:stretch>
          </a:blipFill>
        </p:spPr>
      </p:sp>
      <p:sp>
        <p:nvSpPr>
          <p:cNvPr name="TextBox 37" id="37"/>
          <p:cNvSpPr txBox="true"/>
          <p:nvPr/>
        </p:nvSpPr>
        <p:spPr>
          <a:xfrm rot="0">
            <a:off x="6639228" y="2176480"/>
            <a:ext cx="798224" cy="556174"/>
          </a:xfrm>
          <a:prstGeom prst="rect">
            <a:avLst/>
          </a:prstGeom>
        </p:spPr>
        <p:txBody>
          <a:bodyPr anchor="t" rtlCol="false" tIns="0" lIns="0" bIns="0" rIns="0">
            <a:spAutoFit/>
          </a:bodyPr>
          <a:lstStyle/>
          <a:p>
            <a:pPr algn="just">
              <a:lnSpc>
                <a:spcPts val="4244"/>
              </a:lnSpc>
            </a:pPr>
            <a:r>
              <a:rPr lang="en-US" b="true" sz="4121">
                <a:solidFill>
                  <a:srgbClr val="343434"/>
                </a:solidFill>
                <a:latin typeface="TT Hoves Bold"/>
                <a:ea typeface="TT Hoves Bold"/>
                <a:cs typeface="TT Hoves Bold"/>
                <a:sym typeface="TT Hoves Bold"/>
              </a:rPr>
              <a:t>03</a:t>
            </a:r>
          </a:p>
        </p:txBody>
      </p:sp>
      <p:sp>
        <p:nvSpPr>
          <p:cNvPr name="TextBox 38" id="38"/>
          <p:cNvSpPr txBox="true"/>
          <p:nvPr/>
        </p:nvSpPr>
        <p:spPr>
          <a:xfrm rot="0">
            <a:off x="12322100" y="9042623"/>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39" id="39"/>
          <p:cNvSpPr txBox="true"/>
          <p:nvPr/>
        </p:nvSpPr>
        <p:spPr>
          <a:xfrm rot="0">
            <a:off x="1265757" y="6269090"/>
            <a:ext cx="863269" cy="543914"/>
          </a:xfrm>
          <a:prstGeom prst="rect">
            <a:avLst/>
          </a:prstGeom>
        </p:spPr>
        <p:txBody>
          <a:bodyPr anchor="t" rtlCol="false" tIns="0" lIns="0" bIns="0" rIns="0">
            <a:spAutoFit/>
          </a:bodyPr>
          <a:lstStyle/>
          <a:p>
            <a:pPr algn="just">
              <a:lnSpc>
                <a:spcPts val="4161"/>
              </a:lnSpc>
            </a:pPr>
            <a:r>
              <a:rPr lang="en-US" b="true" sz="4040">
                <a:solidFill>
                  <a:srgbClr val="343434"/>
                </a:solidFill>
                <a:latin typeface="TT Hoves Bold"/>
                <a:ea typeface="TT Hoves Bold"/>
                <a:cs typeface="TT Hoves Bold"/>
                <a:sym typeface="TT Hoves Bold"/>
              </a:rPr>
              <a:t>02</a:t>
            </a:r>
          </a:p>
        </p:txBody>
      </p:sp>
      <p:sp>
        <p:nvSpPr>
          <p:cNvPr name="TextBox 40" id="40"/>
          <p:cNvSpPr txBox="true"/>
          <p:nvPr/>
        </p:nvSpPr>
        <p:spPr>
          <a:xfrm rot="0">
            <a:off x="5666093" y="9059098"/>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EFEFEF"/>
                </a:solidFill>
                <a:latin typeface="TT Hoves"/>
                <a:ea typeface="TT Hoves"/>
                <a:cs typeface="TT Hoves"/>
                <a:sym typeface="TT Hoves"/>
              </a:rPr>
              <a:t>-</a:t>
            </a:r>
          </a:p>
        </p:txBody>
      </p:sp>
      <p:sp>
        <p:nvSpPr>
          <p:cNvPr name="TextBox 41" id="41"/>
          <p:cNvSpPr txBox="true"/>
          <p:nvPr/>
        </p:nvSpPr>
        <p:spPr>
          <a:xfrm rot="0">
            <a:off x="1740952" y="2193264"/>
            <a:ext cx="3427738"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TT Hoves"/>
                <a:ea typeface="TT Hoves"/>
                <a:cs typeface="TT Hoves"/>
                <a:sym typeface="TT Hoves"/>
              </a:rPr>
              <a:t>Grayscale Conversion</a:t>
            </a:r>
          </a:p>
        </p:txBody>
      </p:sp>
      <p:sp>
        <p:nvSpPr>
          <p:cNvPr name="TextBox 42" id="42"/>
          <p:cNvSpPr txBox="true"/>
          <p:nvPr/>
        </p:nvSpPr>
        <p:spPr>
          <a:xfrm rot="0">
            <a:off x="2063734" y="6287591"/>
            <a:ext cx="3096295"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TT Hoves"/>
                <a:ea typeface="TT Hoves"/>
                <a:cs typeface="TT Hoves"/>
                <a:sym typeface="TT Hoves"/>
              </a:rPr>
              <a:t>Histogram Equalization</a:t>
            </a:r>
          </a:p>
        </p:txBody>
      </p:sp>
      <p:sp>
        <p:nvSpPr>
          <p:cNvPr name="TextBox 43" id="43"/>
          <p:cNvSpPr txBox="true"/>
          <p:nvPr/>
        </p:nvSpPr>
        <p:spPr>
          <a:xfrm rot="0">
            <a:off x="870409" y="6927304"/>
            <a:ext cx="5024018" cy="1343787"/>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Enhances contrast and improves visibility in underexposed or overexposed images.</a:t>
            </a:r>
          </a:p>
          <a:p>
            <a:pPr algn="l" marL="388618" indent="-194309" lvl="1">
              <a:lnSpc>
                <a:spcPts val="2807"/>
              </a:lnSpc>
              <a:buFont typeface="Arial"/>
              <a:buChar char="•"/>
            </a:pPr>
          </a:p>
          <a:p>
            <a:pPr algn="ctr">
              <a:lnSpc>
                <a:spcPts val="2340"/>
              </a:lnSpc>
            </a:pPr>
          </a:p>
        </p:txBody>
      </p:sp>
      <p:sp>
        <p:nvSpPr>
          <p:cNvPr name="TextBox 44" id="44"/>
          <p:cNvSpPr txBox="true"/>
          <p:nvPr/>
        </p:nvSpPr>
        <p:spPr>
          <a:xfrm rot="0">
            <a:off x="6493575" y="6285565"/>
            <a:ext cx="863269" cy="543914"/>
          </a:xfrm>
          <a:prstGeom prst="rect">
            <a:avLst/>
          </a:prstGeom>
        </p:spPr>
        <p:txBody>
          <a:bodyPr anchor="t" rtlCol="false" tIns="0" lIns="0" bIns="0" rIns="0">
            <a:spAutoFit/>
          </a:bodyPr>
          <a:lstStyle/>
          <a:p>
            <a:pPr algn="just">
              <a:lnSpc>
                <a:spcPts val="4161"/>
              </a:lnSpc>
            </a:pPr>
            <a:r>
              <a:rPr lang="en-US" b="true" sz="4040">
                <a:solidFill>
                  <a:srgbClr val="343434"/>
                </a:solidFill>
                <a:latin typeface="TT Hoves Bold"/>
                <a:ea typeface="TT Hoves Bold"/>
                <a:cs typeface="TT Hoves Bold"/>
                <a:sym typeface="TT Hoves Bold"/>
              </a:rPr>
              <a:t>04</a:t>
            </a:r>
          </a:p>
        </p:txBody>
      </p:sp>
      <p:sp>
        <p:nvSpPr>
          <p:cNvPr name="TextBox 45" id="45"/>
          <p:cNvSpPr txBox="true"/>
          <p:nvPr/>
        </p:nvSpPr>
        <p:spPr>
          <a:xfrm rot="0">
            <a:off x="7437452" y="2193264"/>
            <a:ext cx="2925291"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TT Hoves"/>
                <a:ea typeface="TT Hoves"/>
                <a:cs typeface="TT Hoves"/>
                <a:sym typeface="TT Hoves"/>
              </a:rPr>
              <a:t>Canny Edge Detection</a:t>
            </a:r>
          </a:p>
        </p:txBody>
      </p:sp>
      <p:sp>
        <p:nvSpPr>
          <p:cNvPr name="TextBox 46" id="46"/>
          <p:cNvSpPr txBox="true"/>
          <p:nvPr/>
        </p:nvSpPr>
        <p:spPr>
          <a:xfrm rot="0">
            <a:off x="6216487" y="2860693"/>
            <a:ext cx="5301372" cy="1343787"/>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Identifies regions of rapid intensity change, to outline objects for better feature extraction.</a:t>
            </a:r>
          </a:p>
          <a:p>
            <a:pPr algn="l" marL="388618" indent="-194309" lvl="1">
              <a:lnSpc>
                <a:spcPts val="2807"/>
              </a:lnSpc>
              <a:buFont typeface="Arial"/>
              <a:buChar char="•"/>
            </a:pPr>
          </a:p>
          <a:p>
            <a:pPr algn="ctr">
              <a:lnSpc>
                <a:spcPts val="2340"/>
              </a:lnSpc>
            </a:pPr>
          </a:p>
        </p:txBody>
      </p:sp>
      <p:sp>
        <p:nvSpPr>
          <p:cNvPr name="TextBox 47" id="47"/>
          <p:cNvSpPr txBox="true"/>
          <p:nvPr/>
        </p:nvSpPr>
        <p:spPr>
          <a:xfrm rot="0">
            <a:off x="6084590" y="6953303"/>
            <a:ext cx="5239538" cy="1343787"/>
          </a:xfrm>
          <a:prstGeom prst="rect">
            <a:avLst/>
          </a:prstGeom>
        </p:spPr>
        <p:txBody>
          <a:bodyPr anchor="t" rtlCol="false" tIns="0" lIns="0" bIns="0" rIns="0">
            <a:spAutoFit/>
          </a:bodyPr>
          <a:lstStyle/>
          <a:p>
            <a:pPr algn="l" marL="388618" indent="-194309" lvl="1">
              <a:lnSpc>
                <a:spcPts val="2807"/>
              </a:lnSpc>
              <a:buFont typeface="Arial"/>
              <a:buChar char="•"/>
            </a:pPr>
            <a:r>
              <a:rPr lang="en-US" sz="1799">
                <a:solidFill>
                  <a:srgbClr val="343434"/>
                </a:solidFill>
                <a:latin typeface="Public Sans"/>
                <a:ea typeface="Public Sans"/>
                <a:cs typeface="Public Sans"/>
                <a:sym typeface="Public Sans"/>
              </a:rPr>
              <a:t>Creates varied orientations, increasing model robustness to object orientation changes.</a:t>
            </a:r>
          </a:p>
          <a:p>
            <a:pPr algn="l" marL="388618" indent="-194309" lvl="1">
              <a:lnSpc>
                <a:spcPts val="2807"/>
              </a:lnSpc>
              <a:buFont typeface="Arial"/>
              <a:buChar char="•"/>
            </a:pPr>
          </a:p>
          <a:p>
            <a:pPr algn="ctr">
              <a:lnSpc>
                <a:spcPts val="2340"/>
              </a:lnSpc>
            </a:pPr>
          </a:p>
        </p:txBody>
      </p:sp>
      <p:sp>
        <p:nvSpPr>
          <p:cNvPr name="TextBox 48" id="48"/>
          <p:cNvSpPr txBox="true"/>
          <p:nvPr/>
        </p:nvSpPr>
        <p:spPr>
          <a:xfrm rot="0">
            <a:off x="7291800" y="6294541"/>
            <a:ext cx="3248025"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TT Hoves"/>
                <a:ea typeface="TT Hoves"/>
                <a:cs typeface="TT Hoves"/>
                <a:sym typeface="TT Hoves"/>
              </a:rPr>
              <a:t>Image Flipping (Rotation)</a:t>
            </a:r>
          </a:p>
        </p:txBody>
      </p:sp>
      <p:sp>
        <p:nvSpPr>
          <p:cNvPr name="TextBox 49" id="49"/>
          <p:cNvSpPr txBox="true"/>
          <p:nvPr/>
        </p:nvSpPr>
        <p:spPr>
          <a:xfrm rot="0">
            <a:off x="12458928" y="2160005"/>
            <a:ext cx="863269" cy="543914"/>
          </a:xfrm>
          <a:prstGeom prst="rect">
            <a:avLst/>
          </a:prstGeom>
        </p:spPr>
        <p:txBody>
          <a:bodyPr anchor="t" rtlCol="false" tIns="0" lIns="0" bIns="0" rIns="0">
            <a:spAutoFit/>
          </a:bodyPr>
          <a:lstStyle/>
          <a:p>
            <a:pPr algn="just">
              <a:lnSpc>
                <a:spcPts val="4161"/>
              </a:lnSpc>
            </a:pPr>
            <a:r>
              <a:rPr lang="en-US" b="true" sz="4040">
                <a:solidFill>
                  <a:srgbClr val="343434"/>
                </a:solidFill>
                <a:latin typeface="TT Hoves Bold"/>
                <a:ea typeface="TT Hoves Bold"/>
                <a:cs typeface="TT Hoves Bold"/>
                <a:sym typeface="TT Hoves Bold"/>
              </a:rPr>
              <a:t>05</a:t>
            </a:r>
          </a:p>
        </p:txBody>
      </p:sp>
      <p:sp>
        <p:nvSpPr>
          <p:cNvPr name="TextBox 50" id="50"/>
          <p:cNvSpPr txBox="true"/>
          <p:nvPr/>
        </p:nvSpPr>
        <p:spPr>
          <a:xfrm rot="0">
            <a:off x="14818174" y="8506252"/>
            <a:ext cx="1566307" cy="568482"/>
          </a:xfrm>
          <a:prstGeom prst="rect">
            <a:avLst/>
          </a:prstGeom>
        </p:spPr>
        <p:txBody>
          <a:bodyPr anchor="t" rtlCol="false" tIns="0" lIns="0" bIns="0" rIns="0">
            <a:spAutoFit/>
          </a:bodyPr>
          <a:lstStyle/>
          <a:p>
            <a:pPr algn="ctr">
              <a:lnSpc>
                <a:spcPts val="2266"/>
              </a:lnSpc>
              <a:spcBef>
                <a:spcPct val="0"/>
              </a:spcBef>
            </a:pPr>
            <a:r>
              <a:rPr lang="en-US" sz="1618">
                <a:solidFill>
                  <a:srgbClr val="000000"/>
                </a:solidFill>
                <a:latin typeface="Public Sans"/>
                <a:ea typeface="Public Sans"/>
                <a:cs typeface="Public Sans"/>
                <a:sym typeface="Public Sans"/>
              </a:rPr>
              <a:t>Resized image to 300x300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1281149" y="-4463190"/>
            <a:ext cx="10535157" cy="10535157"/>
          </a:xfrm>
          <a:custGeom>
            <a:avLst/>
            <a:gdLst/>
            <a:ahLst/>
            <a:cxnLst/>
            <a:rect r="r" b="b" t="t" l="l"/>
            <a:pathLst>
              <a:path h="10535157" w="10535157">
                <a:moveTo>
                  <a:pt x="0" y="0"/>
                </a:moveTo>
                <a:lnTo>
                  <a:pt x="10535156" y="0"/>
                </a:lnTo>
                <a:lnTo>
                  <a:pt x="10535156" y="10535157"/>
                </a:lnTo>
                <a:lnTo>
                  <a:pt x="0" y="10535157"/>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62744" y="890113"/>
            <a:ext cx="9026133" cy="1527920"/>
          </a:xfrm>
          <a:prstGeom prst="rect">
            <a:avLst/>
          </a:prstGeom>
        </p:spPr>
        <p:txBody>
          <a:bodyPr anchor="t" rtlCol="false" tIns="0" lIns="0" bIns="0" rIns="0">
            <a:spAutoFit/>
          </a:bodyPr>
          <a:lstStyle/>
          <a:p>
            <a:pPr algn="ctr">
              <a:lnSpc>
                <a:spcPts val="5991"/>
              </a:lnSpc>
            </a:pPr>
            <a:r>
              <a:rPr lang="en-US" b="true" sz="5705" spc="-279">
                <a:solidFill>
                  <a:srgbClr val="343434"/>
                </a:solidFill>
                <a:latin typeface="TT Hoves Bold"/>
                <a:ea typeface="TT Hoves Bold"/>
                <a:cs typeface="TT Hoves Bold"/>
                <a:sym typeface="TT Hoves Bold"/>
              </a:rPr>
              <a:t>COCO Dataset Loader &amp; Augmentation Pipeline</a:t>
            </a:r>
          </a:p>
        </p:txBody>
      </p:sp>
      <p:sp>
        <p:nvSpPr>
          <p:cNvPr name="TextBox 4" id="4"/>
          <p:cNvSpPr txBox="true"/>
          <p:nvPr/>
        </p:nvSpPr>
        <p:spPr>
          <a:xfrm rot="0">
            <a:off x="2093764" y="3753957"/>
            <a:ext cx="4034018" cy="821565"/>
          </a:xfrm>
          <a:prstGeom prst="rect">
            <a:avLst/>
          </a:prstGeom>
        </p:spPr>
        <p:txBody>
          <a:bodyPr anchor="t" rtlCol="false" tIns="0" lIns="0" bIns="0" rIns="0">
            <a:spAutoFit/>
          </a:bodyPr>
          <a:lstStyle/>
          <a:p>
            <a:pPr algn="l">
              <a:lnSpc>
                <a:spcPts val="3296"/>
              </a:lnSpc>
            </a:pPr>
            <a:r>
              <a:rPr lang="en-US" sz="3200" b="true">
                <a:solidFill>
                  <a:srgbClr val="343434"/>
                </a:solidFill>
                <a:latin typeface="TT Hoves Bold"/>
                <a:ea typeface="TT Hoves Bold"/>
                <a:cs typeface="TT Hoves Bold"/>
                <a:sym typeface="TT Hoves Bold"/>
              </a:rPr>
              <a:t>Custom Dataset Class</a:t>
            </a:r>
          </a:p>
        </p:txBody>
      </p:sp>
      <p:sp>
        <p:nvSpPr>
          <p:cNvPr name="TextBox 5" id="5"/>
          <p:cNvSpPr txBox="true"/>
          <p:nvPr/>
        </p:nvSpPr>
        <p:spPr>
          <a:xfrm rot="0">
            <a:off x="1384615" y="4732041"/>
            <a:ext cx="4492872" cy="2694432"/>
          </a:xfrm>
          <a:prstGeom prst="rect">
            <a:avLst/>
          </a:prstGeom>
        </p:spPr>
        <p:txBody>
          <a:bodyPr anchor="t" rtlCol="false" tIns="0" lIns="0" bIns="0" rIns="0">
            <a:spAutoFit/>
          </a:bodyPr>
          <a:lstStyle/>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D</a:t>
            </a:r>
            <a:r>
              <a:rPr lang="en-US" sz="1999">
                <a:solidFill>
                  <a:srgbClr val="343434"/>
                </a:solidFill>
                <a:latin typeface="Public Sans"/>
                <a:ea typeface="Public Sans"/>
                <a:cs typeface="Public Sans"/>
                <a:sym typeface="Public Sans"/>
              </a:rPr>
              <a:t>esigned to process COCO-style datasets (images &amp; annotations).</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Groups annotations by image_id for quick access.</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Converts images and bounding boxes to PyTorch tensors.</a:t>
            </a:r>
          </a:p>
          <a:p>
            <a:pPr algn="just">
              <a:lnSpc>
                <a:spcPts val="2807"/>
              </a:lnSpc>
            </a:pPr>
          </a:p>
        </p:txBody>
      </p:sp>
      <p:grpSp>
        <p:nvGrpSpPr>
          <p:cNvPr name="Group 6" id="6"/>
          <p:cNvGrpSpPr/>
          <p:nvPr/>
        </p:nvGrpSpPr>
        <p:grpSpPr>
          <a:xfrm rot="0">
            <a:off x="1458812" y="3804102"/>
            <a:ext cx="273982" cy="245024"/>
            <a:chOff x="0" y="0"/>
            <a:chExt cx="91718" cy="82024"/>
          </a:xfrm>
        </p:grpSpPr>
        <p:sp>
          <p:nvSpPr>
            <p:cNvPr name="Freeform 7" id="7"/>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8" id="8"/>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7458802" y="3637137"/>
            <a:ext cx="4034018" cy="821565"/>
          </a:xfrm>
          <a:prstGeom prst="rect">
            <a:avLst/>
          </a:prstGeom>
        </p:spPr>
        <p:txBody>
          <a:bodyPr anchor="t" rtlCol="false" tIns="0" lIns="0" bIns="0" rIns="0">
            <a:spAutoFit/>
          </a:bodyPr>
          <a:lstStyle/>
          <a:p>
            <a:pPr algn="l">
              <a:lnSpc>
                <a:spcPts val="3296"/>
              </a:lnSpc>
            </a:pPr>
            <a:r>
              <a:rPr lang="en-US" sz="3200" b="true">
                <a:solidFill>
                  <a:srgbClr val="343434"/>
                </a:solidFill>
                <a:latin typeface="TT Hoves Bold"/>
                <a:ea typeface="TT Hoves Bold"/>
                <a:cs typeface="TT Hoves Bold"/>
                <a:sym typeface="TT Hoves Bold"/>
              </a:rPr>
              <a:t>Augmentation Pipeline</a:t>
            </a:r>
          </a:p>
        </p:txBody>
      </p:sp>
      <p:sp>
        <p:nvSpPr>
          <p:cNvPr name="TextBox 10" id="10"/>
          <p:cNvSpPr txBox="true"/>
          <p:nvPr/>
        </p:nvSpPr>
        <p:spPr>
          <a:xfrm rot="0">
            <a:off x="6749652" y="4615221"/>
            <a:ext cx="4743168" cy="3475482"/>
          </a:xfrm>
          <a:prstGeom prst="rect">
            <a:avLst/>
          </a:prstGeom>
        </p:spPr>
        <p:txBody>
          <a:bodyPr anchor="t" rtlCol="false" tIns="0" lIns="0" bIns="0" rIns="0">
            <a:spAutoFit/>
          </a:bodyPr>
          <a:lstStyle/>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Library: Albumentations.</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Techniques Applied:</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Resizing (416x416), Horizontal Flip, Random Rotation.</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Grayscale Conversion, Color Jitter, and Brightness Adjustment.</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Gaussian Blur for diversity and Normalization with ImageNet stats.</a:t>
            </a:r>
          </a:p>
          <a:p>
            <a:pPr algn="just">
              <a:lnSpc>
                <a:spcPts val="2807"/>
              </a:lnSpc>
            </a:pPr>
          </a:p>
        </p:txBody>
      </p:sp>
      <p:grpSp>
        <p:nvGrpSpPr>
          <p:cNvPr name="Group 11" id="11"/>
          <p:cNvGrpSpPr/>
          <p:nvPr/>
        </p:nvGrpSpPr>
        <p:grpSpPr>
          <a:xfrm rot="0">
            <a:off x="6823850" y="3687282"/>
            <a:ext cx="273982" cy="245024"/>
            <a:chOff x="0" y="0"/>
            <a:chExt cx="91718" cy="82024"/>
          </a:xfrm>
        </p:grpSpPr>
        <p:sp>
          <p:nvSpPr>
            <p:cNvPr name="Freeform 12" id="12"/>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13" id="13"/>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2965338" y="3703804"/>
            <a:ext cx="4034018" cy="821565"/>
          </a:xfrm>
          <a:prstGeom prst="rect">
            <a:avLst/>
          </a:prstGeom>
        </p:spPr>
        <p:txBody>
          <a:bodyPr anchor="t" rtlCol="false" tIns="0" lIns="0" bIns="0" rIns="0">
            <a:spAutoFit/>
          </a:bodyPr>
          <a:lstStyle/>
          <a:p>
            <a:pPr algn="l">
              <a:lnSpc>
                <a:spcPts val="3296"/>
              </a:lnSpc>
            </a:pPr>
            <a:r>
              <a:rPr lang="en-US" sz="3200" b="true">
                <a:solidFill>
                  <a:srgbClr val="343434"/>
                </a:solidFill>
                <a:latin typeface="TT Hoves Bold"/>
                <a:ea typeface="TT Hoves Bold"/>
                <a:cs typeface="TT Hoves Bold"/>
                <a:sym typeface="TT Hoves Bold"/>
              </a:rPr>
              <a:t>DataLoader Features</a:t>
            </a:r>
          </a:p>
        </p:txBody>
      </p:sp>
      <p:sp>
        <p:nvSpPr>
          <p:cNvPr name="TextBox 15" id="15"/>
          <p:cNvSpPr txBox="true"/>
          <p:nvPr/>
        </p:nvSpPr>
        <p:spPr>
          <a:xfrm rot="0">
            <a:off x="12256188" y="4681888"/>
            <a:ext cx="4743168" cy="2694432"/>
          </a:xfrm>
          <a:prstGeom prst="rect">
            <a:avLst/>
          </a:prstGeom>
        </p:spPr>
        <p:txBody>
          <a:bodyPr anchor="t" rtlCol="false" tIns="0" lIns="0" bIns="0" rIns="0">
            <a:spAutoFit/>
          </a:bodyPr>
          <a:lstStyle/>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Handles variable image sizes with a custom collate_fn.</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Pads images to uniform dimensions for batch processing.</a:t>
            </a:r>
          </a:p>
          <a:p>
            <a:pPr algn="just" marL="431797" indent="-215899" lvl="1">
              <a:lnSpc>
                <a:spcPts val="3119"/>
              </a:lnSpc>
              <a:buFont typeface="Arial"/>
              <a:buChar char="•"/>
            </a:pPr>
            <a:r>
              <a:rPr lang="en-US" sz="1999">
                <a:solidFill>
                  <a:srgbClr val="343434"/>
                </a:solidFill>
                <a:latin typeface="Public Sans"/>
                <a:ea typeface="Public Sans"/>
                <a:cs typeface="Public Sans"/>
                <a:sym typeface="Public Sans"/>
              </a:rPr>
              <a:t>Configured with batch size = 6 and annotation support.</a:t>
            </a:r>
          </a:p>
          <a:p>
            <a:pPr algn="just">
              <a:lnSpc>
                <a:spcPts val="2807"/>
              </a:lnSpc>
            </a:pPr>
          </a:p>
        </p:txBody>
      </p:sp>
      <p:grpSp>
        <p:nvGrpSpPr>
          <p:cNvPr name="Group 16" id="16"/>
          <p:cNvGrpSpPr/>
          <p:nvPr/>
        </p:nvGrpSpPr>
        <p:grpSpPr>
          <a:xfrm rot="0">
            <a:off x="12330386" y="3753949"/>
            <a:ext cx="273982" cy="245024"/>
            <a:chOff x="0" y="0"/>
            <a:chExt cx="91718" cy="82024"/>
          </a:xfrm>
        </p:grpSpPr>
        <p:sp>
          <p:nvSpPr>
            <p:cNvPr name="Freeform 17" id="17"/>
            <p:cNvSpPr/>
            <p:nvPr/>
          </p:nvSpPr>
          <p:spPr>
            <a:xfrm flipH="false" flipV="false" rot="0">
              <a:off x="0" y="0"/>
              <a:ext cx="91718" cy="82024"/>
            </a:xfrm>
            <a:custGeom>
              <a:avLst/>
              <a:gdLst/>
              <a:ahLst/>
              <a:cxnLst/>
              <a:rect r="r" b="b" t="t" l="l"/>
              <a:pathLst>
                <a:path h="82024" w="91718">
                  <a:moveTo>
                    <a:pt x="0" y="0"/>
                  </a:moveTo>
                  <a:lnTo>
                    <a:pt x="91718" y="0"/>
                  </a:lnTo>
                  <a:lnTo>
                    <a:pt x="91718" y="82024"/>
                  </a:lnTo>
                  <a:lnTo>
                    <a:pt x="0" y="82024"/>
                  </a:lnTo>
                  <a:close/>
                </a:path>
              </a:pathLst>
            </a:custGeom>
            <a:solidFill>
              <a:srgbClr val="CB6CE6"/>
            </a:solidFill>
          </p:spPr>
        </p:sp>
        <p:sp>
          <p:nvSpPr>
            <p:cNvPr name="TextBox 18" id="18"/>
            <p:cNvSpPr txBox="true"/>
            <p:nvPr/>
          </p:nvSpPr>
          <p:spPr>
            <a:xfrm>
              <a:off x="0" y="85725"/>
              <a:ext cx="91718" cy="82024"/>
            </a:xfrm>
            <a:prstGeom prst="rect">
              <a:avLst/>
            </a:prstGeom>
          </p:spPr>
          <p:txBody>
            <a:bodyPr anchor="ctr" rtlCol="false" tIns="50800" lIns="50800" bIns="50800" rIns="50800"/>
            <a:lstStyle/>
            <a:p>
              <a:pPr algn="ctr">
                <a:lnSpc>
                  <a:spcPts val="1925"/>
                </a:lnSpc>
              </a:pPr>
            </a:p>
          </p:txBody>
        </p:sp>
      </p:grpSp>
      <p:sp>
        <p:nvSpPr>
          <p:cNvPr name="TextBox 19" id="19"/>
          <p:cNvSpPr txBox="true"/>
          <p:nvPr/>
        </p:nvSpPr>
        <p:spPr>
          <a:xfrm rot="0">
            <a:off x="8077444" y="8385978"/>
            <a:ext cx="3897027" cy="1196592"/>
          </a:xfrm>
          <a:prstGeom prst="rect">
            <a:avLst/>
          </a:prstGeom>
        </p:spPr>
        <p:txBody>
          <a:bodyPr anchor="t" rtlCol="false" tIns="0" lIns="0" bIns="0" rIns="0">
            <a:spAutoFit/>
          </a:bodyPr>
          <a:lstStyle/>
          <a:p>
            <a:pPr algn="l">
              <a:lnSpc>
                <a:spcPts val="3184"/>
              </a:lnSpc>
            </a:pPr>
            <a:r>
              <a:rPr lang="en-US" sz="3091" b="true">
                <a:solidFill>
                  <a:srgbClr val="343434"/>
                </a:solidFill>
                <a:latin typeface="TT Hoves Bold"/>
                <a:ea typeface="TT Hoves Bold"/>
                <a:cs typeface="TT Hoves Bold"/>
                <a:sym typeface="TT Hoves Bold"/>
              </a:rPr>
              <a:t>Benefits</a:t>
            </a:r>
          </a:p>
          <a:p>
            <a:pPr algn="l">
              <a:lnSpc>
                <a:spcPts val="3184"/>
              </a:lnSpc>
            </a:pPr>
          </a:p>
          <a:p>
            <a:pPr algn="l">
              <a:lnSpc>
                <a:spcPts val="3184"/>
              </a:lnSpc>
            </a:pPr>
          </a:p>
        </p:txBody>
      </p:sp>
      <p:sp>
        <p:nvSpPr>
          <p:cNvPr name="TextBox 20" id="20"/>
          <p:cNvSpPr txBox="true"/>
          <p:nvPr/>
        </p:nvSpPr>
        <p:spPr>
          <a:xfrm rot="0">
            <a:off x="4777383" y="8852703"/>
            <a:ext cx="8733234" cy="798830"/>
          </a:xfrm>
          <a:prstGeom prst="rect">
            <a:avLst/>
          </a:prstGeom>
        </p:spPr>
        <p:txBody>
          <a:bodyPr anchor="t" rtlCol="false" tIns="0" lIns="0" bIns="0" rIns="0">
            <a:spAutoFit/>
          </a:bodyPr>
          <a:lstStyle/>
          <a:p>
            <a:pPr algn="ctr">
              <a:lnSpc>
                <a:spcPts val="3219"/>
              </a:lnSpc>
              <a:spcBef>
                <a:spcPct val="0"/>
              </a:spcBef>
            </a:pPr>
            <a:r>
              <a:rPr lang="en-US" sz="2299">
                <a:solidFill>
                  <a:srgbClr val="343434"/>
                </a:solidFill>
                <a:latin typeface="Public Sans"/>
                <a:ea typeface="Public Sans"/>
                <a:cs typeface="Public Sans"/>
                <a:sym typeface="Public Sans"/>
              </a:rPr>
              <a:t>Robust preprocessing for object detection.</a:t>
            </a:r>
          </a:p>
          <a:p>
            <a:pPr algn="ctr">
              <a:lnSpc>
                <a:spcPts val="3219"/>
              </a:lnSpc>
              <a:spcBef>
                <a:spcPct val="0"/>
              </a:spcBef>
            </a:pPr>
            <a:r>
              <a:rPr lang="en-US" sz="2299">
                <a:solidFill>
                  <a:srgbClr val="343434"/>
                </a:solidFill>
                <a:latin typeface="Public Sans"/>
                <a:ea typeface="Public Sans"/>
                <a:cs typeface="Public Sans"/>
                <a:sym typeface="Public Sans"/>
              </a:rPr>
              <a:t>Optimized for Faster R-CNN, Mask R-CNN, and YOLOv5 training.</a:t>
            </a:r>
          </a:p>
        </p:txBody>
      </p:sp>
      <p:sp>
        <p:nvSpPr>
          <p:cNvPr name="Freeform 21" id="21"/>
          <p:cNvSpPr/>
          <p:nvPr/>
        </p:nvSpPr>
        <p:spPr>
          <a:xfrm flipH="false" flipV="false" rot="0">
            <a:off x="-3520555" y="6395825"/>
            <a:ext cx="7535937" cy="7535937"/>
          </a:xfrm>
          <a:custGeom>
            <a:avLst/>
            <a:gdLst/>
            <a:ahLst/>
            <a:cxnLst/>
            <a:rect r="r" b="b" t="t" l="l"/>
            <a:pathLst>
              <a:path h="7535937" w="7535937">
                <a:moveTo>
                  <a:pt x="0" y="0"/>
                </a:moveTo>
                <a:lnTo>
                  <a:pt x="7535938" y="0"/>
                </a:lnTo>
                <a:lnTo>
                  <a:pt x="7535938" y="7535937"/>
                </a:lnTo>
                <a:lnTo>
                  <a:pt x="0" y="7535937"/>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190686">
            <a:off x="-1380483" y="-2664139"/>
            <a:ext cx="6226554" cy="5328279"/>
          </a:xfrm>
          <a:custGeom>
            <a:avLst/>
            <a:gdLst/>
            <a:ahLst/>
            <a:cxnLst/>
            <a:rect r="r" b="b" t="t" l="l"/>
            <a:pathLst>
              <a:path h="5328279" w="6226554">
                <a:moveTo>
                  <a:pt x="0" y="0"/>
                </a:moveTo>
                <a:lnTo>
                  <a:pt x="6226554" y="0"/>
                </a:lnTo>
                <a:lnTo>
                  <a:pt x="6226554" y="5328278"/>
                </a:lnTo>
                <a:lnTo>
                  <a:pt x="0" y="5328278"/>
                </a:lnTo>
                <a:lnTo>
                  <a:pt x="0" y="0"/>
                </a:lnTo>
                <a:close/>
              </a:path>
            </a:pathLst>
          </a:custGeom>
          <a:blipFill>
            <a:blip r:embed="rId4"/>
            <a:stretch>
              <a:fillRect l="0" t="0" r="0" b="0"/>
            </a:stretch>
          </a:blipFill>
        </p:spPr>
      </p:sp>
      <p:sp>
        <p:nvSpPr>
          <p:cNvPr name="Freeform 23" id="23"/>
          <p:cNvSpPr/>
          <p:nvPr/>
        </p:nvSpPr>
        <p:spPr>
          <a:xfrm flipH="true" flipV="false" rot="0">
            <a:off x="14887157" y="7909721"/>
            <a:ext cx="4224398" cy="3231550"/>
          </a:xfrm>
          <a:custGeom>
            <a:avLst/>
            <a:gdLst/>
            <a:ahLst/>
            <a:cxnLst/>
            <a:rect r="r" b="b" t="t" l="l"/>
            <a:pathLst>
              <a:path h="3231550" w="4224398">
                <a:moveTo>
                  <a:pt x="4224398" y="0"/>
                </a:moveTo>
                <a:lnTo>
                  <a:pt x="0" y="0"/>
                </a:lnTo>
                <a:lnTo>
                  <a:pt x="0" y="3231549"/>
                </a:lnTo>
                <a:lnTo>
                  <a:pt x="4224398" y="3231549"/>
                </a:lnTo>
                <a:lnTo>
                  <a:pt x="4224398"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824147" y="591366"/>
            <a:ext cx="5914889" cy="960393"/>
          </a:xfrm>
          <a:prstGeom prst="rect">
            <a:avLst/>
          </a:prstGeom>
        </p:spPr>
        <p:txBody>
          <a:bodyPr anchor="t" rtlCol="false" tIns="0" lIns="0" bIns="0" rIns="0">
            <a:spAutoFit/>
          </a:bodyPr>
          <a:lstStyle/>
          <a:p>
            <a:pPr algn="just">
              <a:lnSpc>
                <a:spcPts val="7242"/>
              </a:lnSpc>
            </a:pPr>
            <a:r>
              <a:rPr lang="en-US" b="true" sz="6897" spc="-337">
                <a:solidFill>
                  <a:srgbClr val="343434"/>
                </a:solidFill>
                <a:latin typeface="TT Hoves Bold"/>
                <a:ea typeface="TT Hoves Bold"/>
                <a:cs typeface="TT Hoves Bold"/>
                <a:sym typeface="TT Hoves Bold"/>
              </a:rPr>
              <a:t>Model Training</a:t>
            </a:r>
          </a:p>
        </p:txBody>
      </p:sp>
      <p:sp>
        <p:nvSpPr>
          <p:cNvPr name="Freeform 3" id="3"/>
          <p:cNvSpPr/>
          <p:nvPr/>
        </p:nvSpPr>
        <p:spPr>
          <a:xfrm flipH="false" flipV="false" rot="0">
            <a:off x="12288232" y="-4080796"/>
            <a:ext cx="16075318" cy="16075318"/>
          </a:xfrm>
          <a:custGeom>
            <a:avLst/>
            <a:gdLst/>
            <a:ahLst/>
            <a:cxnLst/>
            <a:rect r="r" b="b" t="t" l="l"/>
            <a:pathLst>
              <a:path h="16075318" w="16075318">
                <a:moveTo>
                  <a:pt x="0" y="0"/>
                </a:moveTo>
                <a:lnTo>
                  <a:pt x="16075318" y="0"/>
                </a:lnTo>
                <a:lnTo>
                  <a:pt x="16075318" y="16075318"/>
                </a:lnTo>
                <a:lnTo>
                  <a:pt x="0" y="16075318"/>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41036" y="1988863"/>
            <a:ext cx="10823451" cy="457836"/>
          </a:xfrm>
          <a:prstGeom prst="rect">
            <a:avLst/>
          </a:prstGeom>
        </p:spPr>
        <p:txBody>
          <a:bodyPr anchor="t" rtlCol="false" tIns="0" lIns="0" bIns="0" rIns="0">
            <a:spAutoFit/>
          </a:bodyPr>
          <a:lstStyle/>
          <a:p>
            <a:pPr algn="ctr">
              <a:lnSpc>
                <a:spcPts val="3639"/>
              </a:lnSpc>
              <a:spcBef>
                <a:spcPct val="0"/>
              </a:spcBef>
            </a:pPr>
            <a:r>
              <a:rPr lang="en-US" sz="2599">
                <a:solidFill>
                  <a:srgbClr val="343434"/>
                </a:solidFill>
                <a:latin typeface="Public Sans"/>
                <a:ea typeface="Public Sans"/>
                <a:cs typeface="Public Sans"/>
                <a:sym typeface="Public Sans"/>
              </a:rPr>
              <a:t>To achieve robust object detection, we trained three advanced models:</a:t>
            </a:r>
          </a:p>
        </p:txBody>
      </p:sp>
      <p:sp>
        <p:nvSpPr>
          <p:cNvPr name="TextBox 5" id="5"/>
          <p:cNvSpPr txBox="true"/>
          <p:nvPr/>
        </p:nvSpPr>
        <p:spPr>
          <a:xfrm rot="0">
            <a:off x="1647170" y="2656249"/>
            <a:ext cx="2509763" cy="457836"/>
          </a:xfrm>
          <a:prstGeom prst="rect">
            <a:avLst/>
          </a:prstGeom>
        </p:spPr>
        <p:txBody>
          <a:bodyPr anchor="t" rtlCol="false" tIns="0" lIns="0" bIns="0" rIns="0">
            <a:spAutoFit/>
          </a:bodyPr>
          <a:lstStyle/>
          <a:p>
            <a:pPr algn="ctr">
              <a:lnSpc>
                <a:spcPts val="3639"/>
              </a:lnSpc>
              <a:spcBef>
                <a:spcPct val="0"/>
              </a:spcBef>
            </a:pPr>
            <a:r>
              <a:rPr lang="en-US" b="true" sz="2599">
                <a:solidFill>
                  <a:srgbClr val="343434"/>
                </a:solidFill>
                <a:latin typeface="Public Sans Bold"/>
                <a:ea typeface="Public Sans Bold"/>
                <a:cs typeface="Public Sans Bold"/>
                <a:sym typeface="Public Sans Bold"/>
              </a:rPr>
              <a:t>1. </a:t>
            </a:r>
            <a:r>
              <a:rPr lang="en-US" b="true" sz="2599">
                <a:solidFill>
                  <a:srgbClr val="343434"/>
                </a:solidFill>
                <a:latin typeface="Public Sans Bold"/>
                <a:ea typeface="Public Sans Bold"/>
                <a:cs typeface="Public Sans Bold"/>
                <a:sym typeface="Public Sans Bold"/>
              </a:rPr>
              <a:t>Faster R-CNN</a:t>
            </a:r>
          </a:p>
        </p:txBody>
      </p:sp>
      <p:sp>
        <p:nvSpPr>
          <p:cNvPr name="Freeform 6" id="6"/>
          <p:cNvSpPr/>
          <p:nvPr/>
        </p:nvSpPr>
        <p:spPr>
          <a:xfrm flipH="false" flipV="false" rot="0">
            <a:off x="-3724875" y="-5476707"/>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57010" y="3610985"/>
            <a:ext cx="8488933"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Generates region proposals using a Region Proposal Network (RPN).</a:t>
            </a:r>
          </a:p>
        </p:txBody>
      </p:sp>
      <p:sp>
        <p:nvSpPr>
          <p:cNvPr name="TextBox 8" id="8"/>
          <p:cNvSpPr txBox="true"/>
          <p:nvPr/>
        </p:nvSpPr>
        <p:spPr>
          <a:xfrm rot="0">
            <a:off x="1757010" y="4024370"/>
            <a:ext cx="6565032"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Classifies and refines proposals in the second stage.</a:t>
            </a:r>
          </a:p>
        </p:txBody>
      </p:sp>
      <p:sp>
        <p:nvSpPr>
          <p:cNvPr name="TextBox 9" id="9"/>
          <p:cNvSpPr txBox="true"/>
          <p:nvPr/>
        </p:nvSpPr>
        <p:spPr>
          <a:xfrm rot="0">
            <a:off x="1653304" y="4978273"/>
            <a:ext cx="2408932" cy="457836"/>
          </a:xfrm>
          <a:prstGeom prst="rect">
            <a:avLst/>
          </a:prstGeom>
        </p:spPr>
        <p:txBody>
          <a:bodyPr anchor="t" rtlCol="false" tIns="0" lIns="0" bIns="0" rIns="0">
            <a:spAutoFit/>
          </a:bodyPr>
          <a:lstStyle/>
          <a:p>
            <a:pPr algn="ctr">
              <a:lnSpc>
                <a:spcPts val="3639"/>
              </a:lnSpc>
              <a:spcBef>
                <a:spcPct val="0"/>
              </a:spcBef>
            </a:pPr>
            <a:r>
              <a:rPr lang="en-US" b="true" sz="2599">
                <a:solidFill>
                  <a:srgbClr val="343434"/>
                </a:solidFill>
                <a:latin typeface="Public Sans Bold"/>
                <a:ea typeface="Public Sans Bold"/>
                <a:cs typeface="Public Sans Bold"/>
                <a:sym typeface="Public Sans Bold"/>
              </a:rPr>
              <a:t>2. Mask</a:t>
            </a:r>
            <a:r>
              <a:rPr lang="en-US" b="true" sz="2599">
                <a:solidFill>
                  <a:srgbClr val="343434"/>
                </a:solidFill>
                <a:latin typeface="Public Sans Bold"/>
                <a:ea typeface="Public Sans Bold"/>
                <a:cs typeface="Public Sans Bold"/>
                <a:sym typeface="Public Sans Bold"/>
              </a:rPr>
              <a:t> R-CNN</a:t>
            </a:r>
          </a:p>
        </p:txBody>
      </p:sp>
      <p:sp>
        <p:nvSpPr>
          <p:cNvPr name="TextBox 10" id="10"/>
          <p:cNvSpPr txBox="true"/>
          <p:nvPr/>
        </p:nvSpPr>
        <p:spPr>
          <a:xfrm rot="0">
            <a:off x="1810729" y="5944743"/>
            <a:ext cx="8024961" cy="365760"/>
          </a:xfrm>
          <a:prstGeom prst="rect">
            <a:avLst/>
          </a:prstGeom>
        </p:spPr>
        <p:txBody>
          <a:bodyPr anchor="t" rtlCol="false" tIns="0" lIns="0" bIns="0" rIns="0">
            <a:spAutoFit/>
          </a:bodyPr>
          <a:lstStyle/>
          <a:p>
            <a:pPr algn="r" marL="453388" indent="-226694" lvl="1">
              <a:lnSpc>
                <a:spcPts val="2939"/>
              </a:lnSpc>
              <a:buFont typeface="Arial"/>
              <a:buChar char="•"/>
            </a:pPr>
            <a:r>
              <a:rPr lang="en-US" sz="2099">
                <a:solidFill>
                  <a:srgbClr val="343434"/>
                </a:solidFill>
                <a:latin typeface="TT Hoves"/>
                <a:ea typeface="TT Hoves"/>
                <a:cs typeface="TT Hoves"/>
                <a:sym typeface="TT Hoves"/>
              </a:rPr>
              <a:t>Detects objects and generates pixel-level masks for each object.</a:t>
            </a:r>
          </a:p>
        </p:txBody>
      </p:sp>
      <p:sp>
        <p:nvSpPr>
          <p:cNvPr name="TextBox 11" id="11"/>
          <p:cNvSpPr txBox="true"/>
          <p:nvPr/>
        </p:nvSpPr>
        <p:spPr>
          <a:xfrm rot="0">
            <a:off x="1810729" y="6348603"/>
            <a:ext cx="9186267" cy="365760"/>
          </a:xfrm>
          <a:prstGeom prst="rect">
            <a:avLst/>
          </a:prstGeom>
        </p:spPr>
        <p:txBody>
          <a:bodyPr anchor="t" rtlCol="false" tIns="0" lIns="0" bIns="0" rIns="0">
            <a:spAutoFit/>
          </a:bodyPr>
          <a:lstStyle/>
          <a:p>
            <a:pPr algn="r" marL="453388" indent="-226694" lvl="1">
              <a:lnSpc>
                <a:spcPts val="2939"/>
              </a:lnSpc>
              <a:buFont typeface="Arial"/>
              <a:buChar char="•"/>
            </a:pPr>
            <a:r>
              <a:rPr lang="en-US" sz="2099">
                <a:solidFill>
                  <a:srgbClr val="343434"/>
                </a:solidFill>
                <a:latin typeface="TT Hoves"/>
                <a:ea typeface="TT Hoves"/>
                <a:cs typeface="TT Hoves"/>
                <a:sym typeface="TT Hoves"/>
              </a:rPr>
              <a:t>Adds a parallel branch to predict object masks along with bounding boxes.</a:t>
            </a:r>
          </a:p>
        </p:txBody>
      </p:sp>
      <p:sp>
        <p:nvSpPr>
          <p:cNvPr name="TextBox 12" id="12"/>
          <p:cNvSpPr txBox="true"/>
          <p:nvPr/>
        </p:nvSpPr>
        <p:spPr>
          <a:xfrm rot="0">
            <a:off x="1810729" y="5540883"/>
            <a:ext cx="7209011" cy="365760"/>
          </a:xfrm>
          <a:prstGeom prst="rect">
            <a:avLst/>
          </a:prstGeom>
        </p:spPr>
        <p:txBody>
          <a:bodyPr anchor="t" rtlCol="false" tIns="0" lIns="0" bIns="0" rIns="0">
            <a:spAutoFit/>
          </a:bodyPr>
          <a:lstStyle/>
          <a:p>
            <a:pPr algn="r" marL="453388" indent="-226694" lvl="1">
              <a:lnSpc>
                <a:spcPts val="2939"/>
              </a:lnSpc>
              <a:buFont typeface="Arial"/>
              <a:buChar char="•"/>
            </a:pPr>
            <a:r>
              <a:rPr lang="en-US" sz="2099">
                <a:solidFill>
                  <a:srgbClr val="343434"/>
                </a:solidFill>
                <a:latin typeface="TT Hoves"/>
                <a:ea typeface="TT Hoves"/>
                <a:cs typeface="TT Hoves"/>
                <a:sym typeface="TT Hoves"/>
              </a:rPr>
              <a:t>Type: Extended Faster R-CNN for instance segmentation.</a:t>
            </a:r>
          </a:p>
        </p:txBody>
      </p:sp>
      <p:sp>
        <p:nvSpPr>
          <p:cNvPr name="TextBox 13" id="13"/>
          <p:cNvSpPr txBox="true"/>
          <p:nvPr/>
        </p:nvSpPr>
        <p:spPr>
          <a:xfrm rot="0">
            <a:off x="1757010" y="3214721"/>
            <a:ext cx="5295751"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Type: Two-stage object detection model.</a:t>
            </a:r>
          </a:p>
        </p:txBody>
      </p:sp>
      <p:sp>
        <p:nvSpPr>
          <p:cNvPr name="TextBox 14" id="14"/>
          <p:cNvSpPr txBox="true"/>
          <p:nvPr/>
        </p:nvSpPr>
        <p:spPr>
          <a:xfrm rot="0">
            <a:off x="1641036" y="7315867"/>
            <a:ext cx="1756470" cy="457836"/>
          </a:xfrm>
          <a:prstGeom prst="rect">
            <a:avLst/>
          </a:prstGeom>
        </p:spPr>
        <p:txBody>
          <a:bodyPr anchor="t" rtlCol="false" tIns="0" lIns="0" bIns="0" rIns="0">
            <a:spAutoFit/>
          </a:bodyPr>
          <a:lstStyle/>
          <a:p>
            <a:pPr algn="ctr">
              <a:lnSpc>
                <a:spcPts val="3639"/>
              </a:lnSpc>
              <a:spcBef>
                <a:spcPct val="0"/>
              </a:spcBef>
            </a:pPr>
            <a:r>
              <a:rPr lang="en-US" b="true" sz="2599">
                <a:solidFill>
                  <a:srgbClr val="343434"/>
                </a:solidFill>
                <a:latin typeface="Public Sans Bold"/>
                <a:ea typeface="Public Sans Bold"/>
                <a:cs typeface="Public Sans Bold"/>
                <a:sym typeface="Public Sans Bold"/>
              </a:rPr>
              <a:t>3. YOLO v5</a:t>
            </a:r>
          </a:p>
        </p:txBody>
      </p:sp>
      <p:sp>
        <p:nvSpPr>
          <p:cNvPr name="TextBox 15" id="15"/>
          <p:cNvSpPr txBox="true"/>
          <p:nvPr/>
        </p:nvSpPr>
        <p:spPr>
          <a:xfrm rot="0">
            <a:off x="1810729" y="8291863"/>
            <a:ext cx="10670158"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Processes the entire image in one go to predict bounding boxes and class probabilities.</a:t>
            </a:r>
          </a:p>
        </p:txBody>
      </p:sp>
      <p:sp>
        <p:nvSpPr>
          <p:cNvPr name="TextBox 16" id="16"/>
          <p:cNvSpPr txBox="true"/>
          <p:nvPr/>
        </p:nvSpPr>
        <p:spPr>
          <a:xfrm rot="0">
            <a:off x="1810729" y="8705248"/>
            <a:ext cx="9186267"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Adds a parallel branch to predict object masks along with bounding boxes.</a:t>
            </a:r>
          </a:p>
        </p:txBody>
      </p:sp>
      <p:sp>
        <p:nvSpPr>
          <p:cNvPr name="TextBox 17" id="17"/>
          <p:cNvSpPr txBox="true"/>
          <p:nvPr/>
        </p:nvSpPr>
        <p:spPr>
          <a:xfrm rot="0">
            <a:off x="1810729" y="7878478"/>
            <a:ext cx="5513115"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Type: Single-stage object detection model.</a:t>
            </a:r>
          </a:p>
        </p:txBody>
      </p:sp>
      <p:sp>
        <p:nvSpPr>
          <p:cNvPr name="TextBox 18" id="18"/>
          <p:cNvSpPr txBox="true"/>
          <p:nvPr/>
        </p:nvSpPr>
        <p:spPr>
          <a:xfrm rot="0">
            <a:off x="1810729" y="6736906"/>
            <a:ext cx="10215488" cy="365760"/>
          </a:xfrm>
          <a:prstGeom prst="rect">
            <a:avLst/>
          </a:prstGeom>
        </p:spPr>
        <p:txBody>
          <a:bodyPr anchor="t" rtlCol="false" tIns="0" lIns="0" bIns="0" rIns="0">
            <a:spAutoFit/>
          </a:bodyPr>
          <a:lstStyle/>
          <a:p>
            <a:pPr algn="r" marL="453388" indent="-226694" lvl="1">
              <a:lnSpc>
                <a:spcPts val="2939"/>
              </a:lnSpc>
              <a:buFont typeface="Arial"/>
              <a:buChar char="•"/>
            </a:pPr>
            <a:r>
              <a:rPr lang="en-US" sz="2099">
                <a:solidFill>
                  <a:srgbClr val="343434"/>
                </a:solidFill>
                <a:latin typeface="TT Hoves"/>
                <a:ea typeface="TT Hoves"/>
                <a:cs typeface="TT Hoves"/>
                <a:sym typeface="TT Hoves"/>
              </a:rPr>
              <a:t>Weaknesses: Slightly slower than Faster R-CNN due to the additional mask branch.</a:t>
            </a:r>
          </a:p>
        </p:txBody>
      </p:sp>
      <p:sp>
        <p:nvSpPr>
          <p:cNvPr name="TextBox 19" id="19"/>
          <p:cNvSpPr txBox="true"/>
          <p:nvPr/>
        </p:nvSpPr>
        <p:spPr>
          <a:xfrm rot="0">
            <a:off x="1733939" y="4437755"/>
            <a:ext cx="8166274" cy="365760"/>
          </a:xfrm>
          <a:prstGeom prst="rect">
            <a:avLst/>
          </a:prstGeom>
        </p:spPr>
        <p:txBody>
          <a:bodyPr anchor="t" rtlCol="false" tIns="0" lIns="0" bIns="0" rIns="0">
            <a:spAutoFit/>
          </a:bodyPr>
          <a:lstStyle/>
          <a:p>
            <a:pPr algn="ctr" marL="453388" indent="-226694" lvl="1">
              <a:lnSpc>
                <a:spcPts val="2939"/>
              </a:lnSpc>
              <a:buFont typeface="Arial"/>
              <a:buChar char="•"/>
            </a:pPr>
            <a:r>
              <a:rPr lang="en-US" sz="2099">
                <a:solidFill>
                  <a:srgbClr val="343434"/>
                </a:solidFill>
                <a:latin typeface="TT Hoves"/>
                <a:ea typeface="TT Hoves"/>
                <a:cs typeface="TT Hoves"/>
                <a:sym typeface="TT Hoves"/>
              </a:rPr>
              <a:t>Weaknesses: Slower inference speed due to its two-stage nature.</a:t>
            </a:r>
          </a:p>
        </p:txBody>
      </p:sp>
      <p:sp>
        <p:nvSpPr>
          <p:cNvPr name="TextBox 20" id="20"/>
          <p:cNvSpPr txBox="true"/>
          <p:nvPr/>
        </p:nvSpPr>
        <p:spPr>
          <a:xfrm rot="0">
            <a:off x="1810729" y="9090058"/>
            <a:ext cx="13414442" cy="36576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343434"/>
                </a:solidFill>
                <a:latin typeface="TT Hoves"/>
                <a:ea typeface="TT Hoves"/>
                <a:cs typeface="TT Hoves"/>
                <a:sym typeface="TT Hoves"/>
              </a:rPr>
              <a:t>Weaknesses: Slightly less accurate in detecting smaller objects compared to two-stage models.</a:t>
            </a:r>
          </a:p>
        </p:txBody>
      </p:sp>
      <p:sp>
        <p:nvSpPr>
          <p:cNvPr name="Freeform 21" id="21"/>
          <p:cNvSpPr/>
          <p:nvPr/>
        </p:nvSpPr>
        <p:spPr>
          <a:xfrm flipH="false" flipV="false" rot="0">
            <a:off x="12735023" y="2077720"/>
            <a:ext cx="5552977" cy="6834221"/>
          </a:xfrm>
          <a:custGeom>
            <a:avLst/>
            <a:gdLst/>
            <a:ahLst/>
            <a:cxnLst/>
            <a:rect r="r" b="b" t="t" l="l"/>
            <a:pathLst>
              <a:path h="6834221" w="5552977">
                <a:moveTo>
                  <a:pt x="0" y="0"/>
                </a:moveTo>
                <a:lnTo>
                  <a:pt x="5552977" y="0"/>
                </a:lnTo>
                <a:lnTo>
                  <a:pt x="5552977" y="6834221"/>
                </a:lnTo>
                <a:lnTo>
                  <a:pt x="0" y="6834221"/>
                </a:lnTo>
                <a:lnTo>
                  <a:pt x="0" y="0"/>
                </a:lnTo>
                <a:close/>
              </a:path>
            </a:pathLst>
          </a:custGeom>
          <a:blipFill>
            <a:blip r:embed="rId4"/>
            <a:stretch>
              <a:fillRect l="0" t="0" r="-12468" b="0"/>
            </a:stretch>
          </a:blipFill>
        </p:spPr>
      </p:sp>
      <p:sp>
        <p:nvSpPr>
          <p:cNvPr name="Freeform 22" id="2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6017241" y="698182"/>
            <a:ext cx="6979503" cy="784860"/>
          </a:xfrm>
          <a:prstGeom prst="rect">
            <a:avLst/>
          </a:prstGeom>
        </p:spPr>
        <p:txBody>
          <a:bodyPr anchor="t" rtlCol="false" tIns="0" lIns="0" bIns="0" rIns="0">
            <a:spAutoFit/>
          </a:bodyPr>
          <a:lstStyle/>
          <a:p>
            <a:pPr algn="ctr">
              <a:lnSpc>
                <a:spcPts val="5820"/>
              </a:lnSpc>
            </a:pPr>
            <a:r>
              <a:rPr lang="en-US" b="true" sz="6000" spc="-282">
                <a:solidFill>
                  <a:srgbClr val="000000"/>
                </a:solidFill>
                <a:latin typeface="TT Hoves Bold"/>
                <a:ea typeface="TT Hoves Bold"/>
                <a:cs typeface="TT Hoves Bold"/>
                <a:sym typeface="TT Hoves Bold"/>
              </a:rPr>
              <a:t>Model Comparison</a:t>
            </a:r>
          </a:p>
        </p:txBody>
      </p:sp>
      <p:sp>
        <p:nvSpPr>
          <p:cNvPr name="Freeform 3" id="3"/>
          <p:cNvSpPr/>
          <p:nvPr/>
        </p:nvSpPr>
        <p:spPr>
          <a:xfrm flipH="false" flipV="false" rot="0">
            <a:off x="9506993" y="-9110900"/>
            <a:ext cx="15177319" cy="15177319"/>
          </a:xfrm>
          <a:custGeom>
            <a:avLst/>
            <a:gdLst/>
            <a:ahLst/>
            <a:cxnLst/>
            <a:rect r="r" b="b" t="t" l="l"/>
            <a:pathLst>
              <a:path h="15177319" w="15177319">
                <a:moveTo>
                  <a:pt x="0" y="0"/>
                </a:moveTo>
                <a:lnTo>
                  <a:pt x="15177319" y="0"/>
                </a:lnTo>
                <a:lnTo>
                  <a:pt x="15177319" y="15177319"/>
                </a:lnTo>
                <a:lnTo>
                  <a:pt x="0" y="15177319"/>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131258" y="2091517"/>
          <a:ext cx="16128042" cy="7384557"/>
        </p:xfrm>
        <a:graphic>
          <a:graphicData uri="http://schemas.openxmlformats.org/drawingml/2006/table">
            <a:tbl>
              <a:tblPr/>
              <a:tblGrid>
                <a:gridCol w="2321428"/>
                <a:gridCol w="3834002"/>
                <a:gridCol w="4879583"/>
                <a:gridCol w="5093030"/>
              </a:tblGrid>
              <a:tr h="871940">
                <a:tc>
                  <a:txBody>
                    <a:bodyPr anchor="t" rtlCol="false"/>
                    <a:lstStyle/>
                    <a:p>
                      <a:pPr algn="l">
                        <a:lnSpc>
                          <a:spcPts val="3080"/>
                        </a:lnSpc>
                        <a:defRPr/>
                      </a:pPr>
                      <a:r>
                        <a:rPr lang="en-US" sz="2200" b="true">
                          <a:solidFill>
                            <a:srgbClr val="242424"/>
                          </a:solidFill>
                          <a:latin typeface="Public Sans Bold"/>
                          <a:ea typeface="Public Sans Bold"/>
                          <a:cs typeface="Public Sans Bold"/>
                          <a:sym typeface="Public Sans Bold"/>
                        </a:rPr>
                        <a:t>Feature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l">
                        <a:lnSpc>
                          <a:spcPts val="3080"/>
                        </a:lnSpc>
                        <a:defRPr/>
                      </a:pPr>
                      <a:r>
                        <a:rPr lang="en-US" sz="2200" b="true">
                          <a:solidFill>
                            <a:srgbClr val="242424"/>
                          </a:solidFill>
                          <a:latin typeface="Public Sans Bold"/>
                          <a:ea typeface="Public Sans Bold"/>
                          <a:cs typeface="Public Sans Bold"/>
                          <a:sym typeface="Public Sans Bold"/>
                        </a:rPr>
                        <a:t>Faster R-CNN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l">
                        <a:lnSpc>
                          <a:spcPts val="3080"/>
                        </a:lnSpc>
                        <a:defRPr/>
                      </a:pPr>
                      <a:r>
                        <a:rPr lang="en-US" sz="2200" b="true">
                          <a:solidFill>
                            <a:srgbClr val="242424"/>
                          </a:solidFill>
                          <a:latin typeface="Public Sans Bold"/>
                          <a:ea typeface="Public Sans Bold"/>
                          <a:cs typeface="Public Sans Bold"/>
                          <a:sym typeface="Public Sans Bold"/>
                        </a:rPr>
                        <a:t>Mask R-CNN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l">
                        <a:lnSpc>
                          <a:spcPts val="3080"/>
                        </a:lnSpc>
                        <a:defRPr/>
                      </a:pPr>
                      <a:r>
                        <a:rPr lang="en-US" sz="2200" b="true">
                          <a:solidFill>
                            <a:srgbClr val="242424"/>
                          </a:solidFill>
                          <a:latin typeface="Public Sans Bold"/>
                          <a:ea typeface="Public Sans Bold"/>
                          <a:cs typeface="Public Sans Bold"/>
                          <a:sym typeface="Public Sans Bold"/>
                        </a:rPr>
                        <a:t>YOLOv5</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902357">
                <a:tc>
                  <a:txBody>
                    <a:bodyPr anchor="t" rtlCol="false"/>
                    <a:lstStyle/>
                    <a:p>
                      <a:pPr algn="l">
                        <a:lnSpc>
                          <a:spcPts val="2380"/>
                        </a:lnSpc>
                        <a:defRPr/>
                      </a:pPr>
                      <a:r>
                        <a:rPr lang="en-US" sz="1700" b="true">
                          <a:solidFill>
                            <a:srgbClr val="242424"/>
                          </a:solidFill>
                          <a:latin typeface="Public Sans Bold"/>
                          <a:ea typeface="Public Sans Bold"/>
                          <a:cs typeface="Public Sans Bold"/>
                          <a:sym typeface="Public Sans Bold"/>
                        </a:rPr>
                        <a:t>Output Types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l">
                        <a:lnSpc>
                          <a:spcPts val="2520"/>
                        </a:lnSpc>
                        <a:defRPr/>
                      </a:pPr>
                      <a:r>
                        <a:rPr lang="en-US" sz="1800">
                          <a:solidFill>
                            <a:srgbClr val="242424"/>
                          </a:solidFill>
                          <a:latin typeface="Public Sans"/>
                          <a:ea typeface="Public Sans"/>
                          <a:cs typeface="Public Sans"/>
                          <a:sym typeface="Public Sans"/>
                        </a:rPr>
                        <a:t>Bounding Boxes + Class Labels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Bounding Boxes + Class Labels + Masks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Bounding Boxes + Class Labels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07382">
                <a:tc>
                  <a:txBody>
                    <a:bodyPr anchor="t" rtlCol="false"/>
                    <a:lstStyle/>
                    <a:p>
                      <a:pPr algn="l">
                        <a:lnSpc>
                          <a:spcPts val="2380"/>
                        </a:lnSpc>
                        <a:defRPr/>
                      </a:pPr>
                      <a:r>
                        <a:rPr lang="en-US" sz="1700" b="true">
                          <a:solidFill>
                            <a:srgbClr val="242424"/>
                          </a:solidFill>
                          <a:latin typeface="Public Sans Bold"/>
                          <a:ea typeface="Public Sans Bold"/>
                          <a:cs typeface="Public Sans Bold"/>
                          <a:sym typeface="Public Sans Bold"/>
                        </a:rPr>
                        <a:t>Key Strength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High detection accuracy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Instance segmentation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Real-time performance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53039">
                <a:tc>
                  <a:txBody>
                    <a:bodyPr anchor="t" rtlCol="false"/>
                    <a:lstStyle/>
                    <a:p>
                      <a:pPr algn="l">
                        <a:lnSpc>
                          <a:spcPts val="2380"/>
                        </a:lnSpc>
                        <a:defRPr/>
                      </a:pPr>
                      <a:r>
                        <a:rPr lang="en-US" sz="1700" b="true">
                          <a:solidFill>
                            <a:srgbClr val="242424"/>
                          </a:solidFill>
                          <a:latin typeface="Public Sans Bold"/>
                          <a:ea typeface="Public Sans Bold"/>
                          <a:cs typeface="Public Sans Bold"/>
                          <a:sym typeface="Public Sans Bold"/>
                        </a:rPr>
                        <a:t>Speed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Moderate (Two-stage detection)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Moderate (Mask prediction adds overhead)</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High (Single-stage real-time model)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753039">
                <a:tc>
                  <a:txBody>
                    <a:bodyPr anchor="t" rtlCol="false"/>
                    <a:lstStyle/>
                    <a:p>
                      <a:pPr algn="l">
                        <a:lnSpc>
                          <a:spcPts val="2380"/>
                        </a:lnSpc>
                        <a:defRPr/>
                      </a:pPr>
                      <a:r>
                        <a:rPr lang="en-US" sz="1700" b="true">
                          <a:solidFill>
                            <a:srgbClr val="242424"/>
                          </a:solidFill>
                          <a:latin typeface="Public Sans Bold"/>
                          <a:ea typeface="Public Sans Bold"/>
                          <a:cs typeface="Public Sans Bold"/>
                          <a:sym typeface="Public Sans Bold"/>
                        </a:rPr>
                        <a:t>Use Case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General object detection tasks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Medical imaging, autonomous driving	</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r>
                        <a:rPr lang="en-US" sz="1700">
                          <a:solidFill>
                            <a:srgbClr val="242424"/>
                          </a:solidFill>
                          <a:latin typeface="Public Sans"/>
                          <a:ea typeface="Public Sans"/>
                          <a:cs typeface="Public Sans"/>
                          <a:sym typeface="Public Sans"/>
                        </a:rPr>
                        <a:t>Real-time systems (e.g., surveillance, drones)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3196800">
                <a:tc>
                  <a:txBody>
                    <a:bodyPr anchor="t" rtlCol="false"/>
                    <a:lstStyle/>
                    <a:p>
                      <a:pPr algn="just">
                        <a:lnSpc>
                          <a:spcPts val="2519"/>
                        </a:lnSpc>
                        <a:defRPr/>
                      </a:pPr>
                      <a:r>
                        <a:rPr lang="en-US" sz="1799" b="true">
                          <a:solidFill>
                            <a:srgbClr val="000000"/>
                          </a:solidFill>
                          <a:latin typeface="Arimo Bold"/>
                          <a:ea typeface="Arimo Bold"/>
                          <a:cs typeface="Arimo Bold"/>
                          <a:sym typeface="Arimo Bold"/>
                        </a:rPr>
                        <a:t>Output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l">
                        <a:lnSpc>
                          <a:spcPts val="2380"/>
                        </a:lnSpc>
                        <a:defRPr/>
                      </a:pP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l">
                        <a:lnSpc>
                          <a:spcPts val="2380"/>
                        </a:lnSpc>
                        <a:defRPr/>
                      </a:pP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Freeform 5" id="5"/>
          <p:cNvSpPr/>
          <p:nvPr/>
        </p:nvSpPr>
        <p:spPr>
          <a:xfrm flipH="false" flipV="false" rot="0">
            <a:off x="3722124" y="309300"/>
            <a:ext cx="1037135" cy="1438800"/>
          </a:xfrm>
          <a:custGeom>
            <a:avLst/>
            <a:gdLst/>
            <a:ahLst/>
            <a:cxnLst/>
            <a:rect r="r" b="b" t="t" l="l"/>
            <a:pathLst>
              <a:path h="1438800" w="1037135">
                <a:moveTo>
                  <a:pt x="0" y="0"/>
                </a:moveTo>
                <a:lnTo>
                  <a:pt x="1037135" y="0"/>
                </a:lnTo>
                <a:lnTo>
                  <a:pt x="1037135" y="1438800"/>
                </a:lnTo>
                <a:lnTo>
                  <a:pt x="0" y="1438800"/>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10558149">
            <a:off x="14118909" y="-1766871"/>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5"/>
            <a:stretch>
              <a:fillRect l="0" t="0" r="0" b="0"/>
            </a:stretch>
          </a:blipFill>
        </p:spPr>
      </p:sp>
      <p:sp>
        <p:nvSpPr>
          <p:cNvPr name="Freeform 7" id="7"/>
          <p:cNvSpPr/>
          <p:nvPr/>
        </p:nvSpPr>
        <p:spPr>
          <a:xfrm flipH="false" flipV="false" rot="0">
            <a:off x="7623300" y="6662214"/>
            <a:ext cx="4193188" cy="2596086"/>
          </a:xfrm>
          <a:custGeom>
            <a:avLst/>
            <a:gdLst/>
            <a:ahLst/>
            <a:cxnLst/>
            <a:rect r="r" b="b" t="t" l="l"/>
            <a:pathLst>
              <a:path h="2596086" w="4193188">
                <a:moveTo>
                  <a:pt x="0" y="0"/>
                </a:moveTo>
                <a:lnTo>
                  <a:pt x="4193189" y="0"/>
                </a:lnTo>
                <a:lnTo>
                  <a:pt x="4193189" y="2596086"/>
                </a:lnTo>
                <a:lnTo>
                  <a:pt x="0" y="2596086"/>
                </a:lnTo>
                <a:lnTo>
                  <a:pt x="0" y="0"/>
                </a:lnTo>
                <a:close/>
              </a:path>
            </a:pathLst>
          </a:custGeom>
          <a:blipFill>
            <a:blip r:embed="rId6"/>
            <a:stretch>
              <a:fillRect l="0" t="0" r="0" b="0"/>
            </a:stretch>
          </a:blipFill>
        </p:spPr>
      </p:sp>
      <p:sp>
        <p:nvSpPr>
          <p:cNvPr name="Freeform 8" id="8"/>
          <p:cNvSpPr/>
          <p:nvPr/>
        </p:nvSpPr>
        <p:spPr>
          <a:xfrm flipH="false" flipV="false" rot="0">
            <a:off x="12524663" y="6662214"/>
            <a:ext cx="4371785" cy="2596086"/>
          </a:xfrm>
          <a:custGeom>
            <a:avLst/>
            <a:gdLst/>
            <a:ahLst/>
            <a:cxnLst/>
            <a:rect r="r" b="b" t="t" l="l"/>
            <a:pathLst>
              <a:path h="2596086" w="4371785">
                <a:moveTo>
                  <a:pt x="0" y="0"/>
                </a:moveTo>
                <a:lnTo>
                  <a:pt x="4371785" y="0"/>
                </a:lnTo>
                <a:lnTo>
                  <a:pt x="4371785" y="2596086"/>
                </a:lnTo>
                <a:lnTo>
                  <a:pt x="0" y="2596086"/>
                </a:lnTo>
                <a:lnTo>
                  <a:pt x="0" y="0"/>
                </a:lnTo>
                <a:close/>
              </a:path>
            </a:pathLst>
          </a:custGeom>
          <a:blipFill>
            <a:blip r:embed="rId7"/>
            <a:stretch>
              <a:fillRect l="0" t="-6097" r="0" b="-6097"/>
            </a:stretch>
          </a:blipFill>
        </p:spPr>
      </p:sp>
      <p:sp>
        <p:nvSpPr>
          <p:cNvPr name="Freeform 9" id="9"/>
          <p:cNvSpPr/>
          <p:nvPr/>
        </p:nvSpPr>
        <p:spPr>
          <a:xfrm flipH="false" flipV="false" rot="0">
            <a:off x="3544809" y="6622955"/>
            <a:ext cx="3633194" cy="2635345"/>
          </a:xfrm>
          <a:custGeom>
            <a:avLst/>
            <a:gdLst/>
            <a:ahLst/>
            <a:cxnLst/>
            <a:rect r="r" b="b" t="t" l="l"/>
            <a:pathLst>
              <a:path h="2635345" w="3633194">
                <a:moveTo>
                  <a:pt x="0" y="0"/>
                </a:moveTo>
                <a:lnTo>
                  <a:pt x="3633194" y="0"/>
                </a:lnTo>
                <a:lnTo>
                  <a:pt x="3633194" y="2635345"/>
                </a:lnTo>
                <a:lnTo>
                  <a:pt x="0" y="2635345"/>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855601" y="6589487"/>
            <a:ext cx="5208512" cy="2929788"/>
          </a:xfrm>
          <a:custGeom>
            <a:avLst/>
            <a:gdLst/>
            <a:ahLst/>
            <a:cxnLst/>
            <a:rect r="r" b="b" t="t" l="l"/>
            <a:pathLst>
              <a:path h="2929788" w="5208512">
                <a:moveTo>
                  <a:pt x="0" y="0"/>
                </a:moveTo>
                <a:lnTo>
                  <a:pt x="5208513" y="0"/>
                </a:lnTo>
                <a:lnTo>
                  <a:pt x="5208513" y="2929788"/>
                </a:lnTo>
                <a:lnTo>
                  <a:pt x="0" y="2929788"/>
                </a:lnTo>
                <a:lnTo>
                  <a:pt x="0" y="0"/>
                </a:lnTo>
                <a:close/>
              </a:path>
            </a:pathLst>
          </a:custGeom>
          <a:blipFill>
            <a:blip r:embed="rId2"/>
            <a:stretch>
              <a:fillRect l="0" t="0" r="0" b="0"/>
            </a:stretch>
          </a:blipFill>
        </p:spPr>
      </p:sp>
      <p:sp>
        <p:nvSpPr>
          <p:cNvPr name="Freeform 3" id="3"/>
          <p:cNvSpPr/>
          <p:nvPr/>
        </p:nvSpPr>
        <p:spPr>
          <a:xfrm flipH="false" flipV="false" rot="0">
            <a:off x="12018941" y="6529151"/>
            <a:ext cx="5411483" cy="2960532"/>
          </a:xfrm>
          <a:custGeom>
            <a:avLst/>
            <a:gdLst/>
            <a:ahLst/>
            <a:cxnLst/>
            <a:rect r="r" b="b" t="t" l="l"/>
            <a:pathLst>
              <a:path h="2960532" w="5411483">
                <a:moveTo>
                  <a:pt x="0" y="0"/>
                </a:moveTo>
                <a:lnTo>
                  <a:pt x="5411483" y="0"/>
                </a:lnTo>
                <a:lnTo>
                  <a:pt x="5411483" y="2960532"/>
                </a:lnTo>
                <a:lnTo>
                  <a:pt x="0" y="2960532"/>
                </a:lnTo>
                <a:lnTo>
                  <a:pt x="0" y="0"/>
                </a:lnTo>
                <a:close/>
              </a:path>
            </a:pathLst>
          </a:custGeom>
          <a:blipFill>
            <a:blip r:embed="rId3"/>
            <a:stretch>
              <a:fillRect l="0" t="0" r="0" b="0"/>
            </a:stretch>
          </a:blipFill>
        </p:spPr>
      </p:sp>
      <p:sp>
        <p:nvSpPr>
          <p:cNvPr name="TextBox 4" id="4"/>
          <p:cNvSpPr txBox="true"/>
          <p:nvPr/>
        </p:nvSpPr>
        <p:spPr>
          <a:xfrm rot="0">
            <a:off x="855601" y="2887345"/>
            <a:ext cx="8459505" cy="2399030"/>
          </a:xfrm>
          <a:prstGeom prst="rect">
            <a:avLst/>
          </a:prstGeom>
        </p:spPr>
        <p:txBody>
          <a:bodyPr anchor="t" rtlCol="false" tIns="0" lIns="0" bIns="0" rIns="0">
            <a:spAutoFit/>
          </a:bodyPr>
          <a:lstStyle/>
          <a:p>
            <a:pPr algn="l" marL="496567" indent="-248284" lvl="1">
              <a:lnSpc>
                <a:spcPts val="3219"/>
              </a:lnSpc>
              <a:buFont typeface="Arial"/>
              <a:buChar char="•"/>
            </a:pPr>
            <a:r>
              <a:rPr lang="en-US" b="true" sz="2299">
                <a:solidFill>
                  <a:srgbClr val="000000"/>
                </a:solidFill>
                <a:latin typeface="Public Sans Bold"/>
                <a:ea typeface="Public Sans Bold"/>
                <a:cs typeface="Public Sans Bold"/>
                <a:sym typeface="Public Sans Bold"/>
              </a:rPr>
              <a:t>YOLOv5</a:t>
            </a:r>
            <a:r>
              <a:rPr lang="en-US" sz="2299">
                <a:solidFill>
                  <a:srgbClr val="000000"/>
                </a:solidFill>
                <a:latin typeface="Public Sans"/>
                <a:ea typeface="Public Sans"/>
                <a:cs typeface="Public Sans"/>
                <a:sym typeface="Public Sans"/>
              </a:rPr>
              <a:t>: State-of-the-art real-time object detection model.</a:t>
            </a:r>
          </a:p>
          <a:p>
            <a:pPr algn="l" marL="496567" indent="-248284" lvl="1">
              <a:lnSpc>
                <a:spcPts val="3219"/>
              </a:lnSpc>
              <a:buFont typeface="Arial"/>
              <a:buChar char="•"/>
            </a:pPr>
            <a:r>
              <a:rPr lang="en-US" b="true" sz="2299">
                <a:solidFill>
                  <a:srgbClr val="000000"/>
                </a:solidFill>
                <a:latin typeface="Public Sans Bold"/>
                <a:ea typeface="Public Sans Bold"/>
                <a:cs typeface="Public Sans Bold"/>
                <a:sym typeface="Public Sans Bold"/>
              </a:rPr>
              <a:t>Streamlit</a:t>
            </a:r>
            <a:r>
              <a:rPr lang="en-US" sz="2299">
                <a:solidFill>
                  <a:srgbClr val="000000"/>
                </a:solidFill>
                <a:latin typeface="Public Sans"/>
                <a:ea typeface="Public Sans"/>
                <a:cs typeface="Public Sans"/>
                <a:sym typeface="Public Sans"/>
              </a:rPr>
              <a:t>: Interactive web app framework for easy UI creation.</a:t>
            </a:r>
          </a:p>
          <a:p>
            <a:pPr algn="l" marL="496567" indent="-248284" lvl="1">
              <a:lnSpc>
                <a:spcPts val="3219"/>
              </a:lnSpc>
              <a:buFont typeface="Arial"/>
              <a:buChar char="•"/>
            </a:pPr>
            <a:r>
              <a:rPr lang="en-US" b="true" sz="2299">
                <a:solidFill>
                  <a:srgbClr val="000000"/>
                </a:solidFill>
                <a:latin typeface="Public Sans Bold"/>
                <a:ea typeface="Public Sans Bold"/>
                <a:cs typeface="Public Sans Bold"/>
                <a:sym typeface="Public Sans Bold"/>
              </a:rPr>
              <a:t>Flask</a:t>
            </a:r>
            <a:r>
              <a:rPr lang="en-US" sz="2299">
                <a:solidFill>
                  <a:srgbClr val="000000"/>
                </a:solidFill>
                <a:latin typeface="Public Sans"/>
                <a:ea typeface="Public Sans"/>
                <a:cs typeface="Public Sans"/>
                <a:sym typeface="Public Sans"/>
              </a:rPr>
              <a:t> </a:t>
            </a:r>
            <a:r>
              <a:rPr lang="en-US" b="true" sz="2299">
                <a:solidFill>
                  <a:srgbClr val="000000"/>
                </a:solidFill>
                <a:latin typeface="Public Sans Bold"/>
                <a:ea typeface="Public Sans Bold"/>
                <a:cs typeface="Public Sans Bold"/>
                <a:sym typeface="Public Sans Bold"/>
              </a:rPr>
              <a:t>Backend</a:t>
            </a:r>
            <a:r>
              <a:rPr lang="en-US" sz="2299">
                <a:solidFill>
                  <a:srgbClr val="000000"/>
                </a:solidFill>
                <a:latin typeface="Public Sans"/>
                <a:ea typeface="Public Sans"/>
                <a:cs typeface="Public Sans"/>
                <a:sym typeface="Public Sans"/>
              </a:rPr>
              <a:t>: Handles image, video, and live webcam detection requests.</a:t>
            </a:r>
          </a:p>
        </p:txBody>
      </p:sp>
      <p:sp>
        <p:nvSpPr>
          <p:cNvPr name="TextBox 5" id="5"/>
          <p:cNvSpPr txBox="true"/>
          <p:nvPr/>
        </p:nvSpPr>
        <p:spPr>
          <a:xfrm rot="0">
            <a:off x="4802040" y="647066"/>
            <a:ext cx="9026133" cy="1527920"/>
          </a:xfrm>
          <a:prstGeom prst="rect">
            <a:avLst/>
          </a:prstGeom>
        </p:spPr>
        <p:txBody>
          <a:bodyPr anchor="t" rtlCol="false" tIns="0" lIns="0" bIns="0" rIns="0">
            <a:spAutoFit/>
          </a:bodyPr>
          <a:lstStyle/>
          <a:p>
            <a:pPr algn="ctr">
              <a:lnSpc>
                <a:spcPts val="5991"/>
              </a:lnSpc>
            </a:pPr>
            <a:r>
              <a:rPr lang="en-US" b="true" sz="5705" spc="-279">
                <a:solidFill>
                  <a:srgbClr val="343434"/>
                </a:solidFill>
                <a:latin typeface="TT Hoves Bold"/>
                <a:ea typeface="TT Hoves Bold"/>
                <a:cs typeface="TT Hoves Bold"/>
                <a:sym typeface="TT Hoves Bold"/>
              </a:rPr>
              <a:t>YOLOv5 Object Detection with Streamlit</a:t>
            </a:r>
          </a:p>
        </p:txBody>
      </p:sp>
      <p:sp>
        <p:nvSpPr>
          <p:cNvPr name="Freeform 6" id="6"/>
          <p:cNvSpPr/>
          <p:nvPr/>
        </p:nvSpPr>
        <p:spPr>
          <a:xfrm flipH="false" flipV="false" rot="0">
            <a:off x="-3724875" y="-5476707"/>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28173" y="-3078070"/>
            <a:ext cx="9962087" cy="9962087"/>
          </a:xfrm>
          <a:custGeom>
            <a:avLst/>
            <a:gdLst/>
            <a:ahLst/>
            <a:cxnLst/>
            <a:rect r="r" b="b" t="t" l="l"/>
            <a:pathLst>
              <a:path h="9962087" w="9962087">
                <a:moveTo>
                  <a:pt x="0" y="0"/>
                </a:moveTo>
                <a:lnTo>
                  <a:pt x="9962087" y="0"/>
                </a:lnTo>
                <a:lnTo>
                  <a:pt x="9962087" y="9962087"/>
                </a:lnTo>
                <a:lnTo>
                  <a:pt x="0" y="9962087"/>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667727">
            <a:off x="14172774" y="-1209133"/>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6"/>
            <a:stretch>
              <a:fillRect l="0" t="0" r="0" b="0"/>
            </a:stretch>
          </a:blipFill>
        </p:spPr>
      </p:sp>
      <p:sp>
        <p:nvSpPr>
          <p:cNvPr name="Freeform 9" id="9"/>
          <p:cNvSpPr/>
          <p:nvPr/>
        </p:nvSpPr>
        <p:spPr>
          <a:xfrm flipH="false" flipV="false" rot="516071">
            <a:off x="15686753" y="-556078"/>
            <a:ext cx="2950267" cy="2524646"/>
          </a:xfrm>
          <a:custGeom>
            <a:avLst/>
            <a:gdLst/>
            <a:ahLst/>
            <a:cxnLst/>
            <a:rect r="r" b="b" t="t" l="l"/>
            <a:pathLst>
              <a:path h="2524646" w="2950267">
                <a:moveTo>
                  <a:pt x="0" y="0"/>
                </a:moveTo>
                <a:lnTo>
                  <a:pt x="2950266" y="0"/>
                </a:lnTo>
                <a:lnTo>
                  <a:pt x="2950266" y="2524646"/>
                </a:lnTo>
                <a:lnTo>
                  <a:pt x="0" y="2524646"/>
                </a:lnTo>
                <a:lnTo>
                  <a:pt x="0" y="0"/>
                </a:lnTo>
                <a:close/>
              </a:path>
            </a:pathLst>
          </a:custGeom>
          <a:blipFill>
            <a:blip r:embed="rId7"/>
            <a:stretch>
              <a:fillRect l="0" t="0" r="0" b="0"/>
            </a:stretch>
          </a:blipFill>
        </p:spPr>
      </p:sp>
      <p:sp>
        <p:nvSpPr>
          <p:cNvPr name="Freeform 10" id="10"/>
          <p:cNvSpPr/>
          <p:nvPr/>
        </p:nvSpPr>
        <p:spPr>
          <a:xfrm flipH="false" flipV="false" rot="0">
            <a:off x="11747707" y="2541642"/>
            <a:ext cx="5414179" cy="3082729"/>
          </a:xfrm>
          <a:custGeom>
            <a:avLst/>
            <a:gdLst/>
            <a:ahLst/>
            <a:cxnLst/>
            <a:rect r="r" b="b" t="t" l="l"/>
            <a:pathLst>
              <a:path h="3082729" w="5414179">
                <a:moveTo>
                  <a:pt x="0" y="0"/>
                </a:moveTo>
                <a:lnTo>
                  <a:pt x="5414179" y="0"/>
                </a:lnTo>
                <a:lnTo>
                  <a:pt x="5414179" y="3082729"/>
                </a:lnTo>
                <a:lnTo>
                  <a:pt x="0" y="3082729"/>
                </a:lnTo>
                <a:lnTo>
                  <a:pt x="0" y="0"/>
                </a:lnTo>
                <a:close/>
              </a:path>
            </a:pathLst>
          </a:custGeom>
          <a:blipFill>
            <a:blip r:embed="rId8"/>
            <a:stretch>
              <a:fillRect l="-3522" t="0" r="-3963" b="-6187"/>
            </a:stretch>
          </a:blipFill>
        </p:spPr>
      </p:sp>
      <p:sp>
        <p:nvSpPr>
          <p:cNvPr name="Freeform 11" id="11"/>
          <p:cNvSpPr/>
          <p:nvPr/>
        </p:nvSpPr>
        <p:spPr>
          <a:xfrm flipH="false" flipV="false" rot="0">
            <a:off x="7050196" y="6624496"/>
            <a:ext cx="3982662" cy="2906155"/>
          </a:xfrm>
          <a:custGeom>
            <a:avLst/>
            <a:gdLst/>
            <a:ahLst/>
            <a:cxnLst/>
            <a:rect r="r" b="b" t="t" l="l"/>
            <a:pathLst>
              <a:path h="2906155" w="3982662">
                <a:moveTo>
                  <a:pt x="0" y="0"/>
                </a:moveTo>
                <a:lnTo>
                  <a:pt x="3982663" y="0"/>
                </a:lnTo>
                <a:lnTo>
                  <a:pt x="3982663" y="2906155"/>
                </a:lnTo>
                <a:lnTo>
                  <a:pt x="0" y="2906155"/>
                </a:lnTo>
                <a:lnTo>
                  <a:pt x="0" y="0"/>
                </a:lnTo>
                <a:close/>
              </a:path>
            </a:pathLst>
          </a:custGeom>
          <a:blipFill>
            <a:blip r:embed="rId9"/>
            <a:stretch>
              <a:fillRect l="-95055" t="-78445" r="-47171" b="-8277"/>
            </a:stretch>
          </a:blipFill>
        </p:spPr>
      </p:sp>
      <p:sp>
        <p:nvSpPr>
          <p:cNvPr name="TextBox 12" id="12"/>
          <p:cNvSpPr txBox="true"/>
          <p:nvPr/>
        </p:nvSpPr>
        <p:spPr>
          <a:xfrm rot="0">
            <a:off x="13828173" y="9538325"/>
            <a:ext cx="2151640" cy="329565"/>
          </a:xfrm>
          <a:prstGeom prst="rect">
            <a:avLst/>
          </a:prstGeom>
        </p:spPr>
        <p:txBody>
          <a:bodyPr anchor="t" rtlCol="false" tIns="0" lIns="0" bIns="0" rIns="0">
            <a:spAutoFit/>
          </a:bodyPr>
          <a:lstStyle/>
          <a:p>
            <a:pPr algn="ctr">
              <a:lnSpc>
                <a:spcPts val="2414"/>
              </a:lnSpc>
            </a:pPr>
            <a:r>
              <a:rPr lang="en-US" b="true" sz="2299" spc="-112">
                <a:solidFill>
                  <a:srgbClr val="343434"/>
                </a:solidFill>
                <a:latin typeface="Public Sans Bold"/>
                <a:ea typeface="Public Sans Bold"/>
                <a:cs typeface="Public Sans Bold"/>
                <a:sym typeface="Public Sans Bold"/>
              </a:rPr>
              <a:t>Video detection</a:t>
            </a:r>
          </a:p>
        </p:txBody>
      </p:sp>
      <p:sp>
        <p:nvSpPr>
          <p:cNvPr name="TextBox 13" id="13"/>
          <p:cNvSpPr txBox="true"/>
          <p:nvPr/>
        </p:nvSpPr>
        <p:spPr>
          <a:xfrm rot="0">
            <a:off x="2194703" y="9549701"/>
            <a:ext cx="2151640" cy="329565"/>
          </a:xfrm>
          <a:prstGeom prst="rect">
            <a:avLst/>
          </a:prstGeom>
        </p:spPr>
        <p:txBody>
          <a:bodyPr anchor="t" rtlCol="false" tIns="0" lIns="0" bIns="0" rIns="0">
            <a:spAutoFit/>
          </a:bodyPr>
          <a:lstStyle/>
          <a:p>
            <a:pPr algn="ctr">
              <a:lnSpc>
                <a:spcPts val="2414"/>
              </a:lnSpc>
            </a:pPr>
            <a:r>
              <a:rPr lang="en-US" b="true" sz="2299" spc="-112">
                <a:solidFill>
                  <a:srgbClr val="343434"/>
                </a:solidFill>
                <a:latin typeface="Public Sans Bold"/>
                <a:ea typeface="Public Sans Bold"/>
                <a:cs typeface="Public Sans Bold"/>
                <a:sym typeface="Public Sans Bold"/>
              </a:rPr>
              <a:t>Image detection</a:t>
            </a:r>
          </a:p>
        </p:txBody>
      </p:sp>
      <p:sp>
        <p:nvSpPr>
          <p:cNvPr name="TextBox 14" id="14"/>
          <p:cNvSpPr txBox="true"/>
          <p:nvPr/>
        </p:nvSpPr>
        <p:spPr>
          <a:xfrm rot="0">
            <a:off x="8063453" y="5938034"/>
            <a:ext cx="1540176" cy="419100"/>
          </a:xfrm>
          <a:prstGeom prst="rect">
            <a:avLst/>
          </a:prstGeom>
        </p:spPr>
        <p:txBody>
          <a:bodyPr anchor="t" rtlCol="false" tIns="0" lIns="0" bIns="0" rIns="0">
            <a:spAutoFit/>
          </a:bodyPr>
          <a:lstStyle/>
          <a:p>
            <a:pPr algn="ctr">
              <a:lnSpc>
                <a:spcPts val="3150"/>
              </a:lnSpc>
            </a:pPr>
            <a:r>
              <a:rPr lang="en-US" b="true" sz="3000" spc="-147">
                <a:solidFill>
                  <a:srgbClr val="343434"/>
                </a:solidFill>
                <a:latin typeface="TT Hoves Bold"/>
                <a:ea typeface="TT Hoves Bold"/>
                <a:cs typeface="TT Hoves Bold"/>
                <a:sym typeface="TT Hoves Bold"/>
              </a:rPr>
              <a:t>Output</a:t>
            </a:r>
          </a:p>
        </p:txBody>
      </p:sp>
      <p:sp>
        <p:nvSpPr>
          <p:cNvPr name="TextBox 15" id="15"/>
          <p:cNvSpPr txBox="true"/>
          <p:nvPr/>
        </p:nvSpPr>
        <p:spPr>
          <a:xfrm rot="0">
            <a:off x="7757721" y="9549701"/>
            <a:ext cx="2151640" cy="329565"/>
          </a:xfrm>
          <a:prstGeom prst="rect">
            <a:avLst/>
          </a:prstGeom>
        </p:spPr>
        <p:txBody>
          <a:bodyPr anchor="t" rtlCol="false" tIns="0" lIns="0" bIns="0" rIns="0">
            <a:spAutoFit/>
          </a:bodyPr>
          <a:lstStyle/>
          <a:p>
            <a:pPr algn="ctr">
              <a:lnSpc>
                <a:spcPts val="2414"/>
              </a:lnSpc>
            </a:pPr>
            <a:r>
              <a:rPr lang="en-US" b="true" sz="2299" spc="-112">
                <a:solidFill>
                  <a:srgbClr val="343434"/>
                </a:solidFill>
                <a:latin typeface="Public Sans Bold"/>
                <a:ea typeface="Public Sans Bold"/>
                <a:cs typeface="Public Sans Bold"/>
                <a:sym typeface="Public Sans Bold"/>
              </a:rPr>
              <a:t>Live detection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960515" y="664147"/>
            <a:ext cx="10655967" cy="871981"/>
          </a:xfrm>
          <a:prstGeom prst="rect">
            <a:avLst/>
          </a:prstGeom>
        </p:spPr>
        <p:txBody>
          <a:bodyPr anchor="t" rtlCol="false" tIns="0" lIns="0" bIns="0" rIns="0">
            <a:spAutoFit/>
          </a:bodyPr>
          <a:lstStyle/>
          <a:p>
            <a:pPr algn="l">
              <a:lnSpc>
                <a:spcPts val="6498"/>
              </a:lnSpc>
            </a:pPr>
            <a:r>
              <a:rPr lang="en-US" b="true" sz="6699" spc="-314">
                <a:solidFill>
                  <a:srgbClr val="000000"/>
                </a:solidFill>
                <a:latin typeface="TT Hoves Bold"/>
                <a:ea typeface="TT Hoves Bold"/>
                <a:cs typeface="TT Hoves Bold"/>
                <a:sym typeface="TT Hoves Bold"/>
              </a:rPr>
              <a:t>System Architecture </a:t>
            </a:r>
          </a:p>
        </p:txBody>
      </p:sp>
      <p:sp>
        <p:nvSpPr>
          <p:cNvPr name="Freeform 3" id="3"/>
          <p:cNvSpPr/>
          <p:nvPr/>
        </p:nvSpPr>
        <p:spPr>
          <a:xfrm flipH="false" flipV="false" rot="0">
            <a:off x="11871115" y="-7352448"/>
            <a:ext cx="12345918" cy="12345918"/>
          </a:xfrm>
          <a:custGeom>
            <a:avLst/>
            <a:gdLst/>
            <a:ahLst/>
            <a:cxnLst/>
            <a:rect r="r" b="b" t="t" l="l"/>
            <a:pathLst>
              <a:path h="12345918" w="12345918">
                <a:moveTo>
                  <a:pt x="0" y="0"/>
                </a:moveTo>
                <a:lnTo>
                  <a:pt x="12345918" y="0"/>
                </a:lnTo>
                <a:lnTo>
                  <a:pt x="12345918" y="12345918"/>
                </a:lnTo>
                <a:lnTo>
                  <a:pt x="0" y="12345918"/>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17679" y="-1791295"/>
            <a:ext cx="13211412" cy="13211412"/>
          </a:xfrm>
          <a:custGeom>
            <a:avLst/>
            <a:gdLst/>
            <a:ahLst/>
            <a:cxnLst/>
            <a:rect r="r" b="b" t="t" l="l"/>
            <a:pathLst>
              <a:path h="13211412" w="13211412">
                <a:moveTo>
                  <a:pt x="0" y="0"/>
                </a:moveTo>
                <a:lnTo>
                  <a:pt x="13211412" y="0"/>
                </a:lnTo>
                <a:lnTo>
                  <a:pt x="13211412" y="13211412"/>
                </a:lnTo>
                <a:lnTo>
                  <a:pt x="0" y="13211412"/>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6" id="6"/>
          <p:cNvSpPr/>
          <p:nvPr/>
        </p:nvSpPr>
        <p:spPr>
          <a:xfrm flipH="false" flipV="false" rot="-1845269">
            <a:off x="14687662" y="-2048150"/>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5"/>
            <a:stretch>
              <a:fillRect l="0" t="0" r="0" b="0"/>
            </a:stretch>
          </a:blipFill>
        </p:spPr>
      </p:sp>
      <p:sp>
        <p:nvSpPr>
          <p:cNvPr name="Freeform 7" id="7"/>
          <p:cNvSpPr/>
          <p:nvPr/>
        </p:nvSpPr>
        <p:spPr>
          <a:xfrm flipH="false" flipV="false" rot="0">
            <a:off x="1999929" y="2060355"/>
            <a:ext cx="14288142" cy="7608436"/>
          </a:xfrm>
          <a:custGeom>
            <a:avLst/>
            <a:gdLst/>
            <a:ahLst/>
            <a:cxnLst/>
            <a:rect r="r" b="b" t="t" l="l"/>
            <a:pathLst>
              <a:path h="7608436" w="14288142">
                <a:moveTo>
                  <a:pt x="0" y="0"/>
                </a:moveTo>
                <a:lnTo>
                  <a:pt x="14288142" y="0"/>
                </a:lnTo>
                <a:lnTo>
                  <a:pt x="14288142" y="7608435"/>
                </a:lnTo>
                <a:lnTo>
                  <a:pt x="0" y="7608435"/>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DAGaHJ6r57U</dc:identifier>
  <dcterms:modified xsi:type="dcterms:W3CDTF">2011-08-01T06:04:30Z</dcterms:modified>
  <cp:revision>1</cp:revision>
  <dc:title>OBJECT RECOGNITION SYSTEM</dc:title>
</cp:coreProperties>
</file>